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574" r:id="rId2"/>
    <p:sldId id="500" r:id="rId3"/>
    <p:sldId id="454" r:id="rId4"/>
    <p:sldId id="457" r:id="rId5"/>
    <p:sldId id="488" r:id="rId6"/>
    <p:sldId id="571" r:id="rId7"/>
    <p:sldId id="557" r:id="rId8"/>
    <p:sldId id="462" r:id="rId9"/>
    <p:sldId id="401" r:id="rId10"/>
    <p:sldId id="573" r:id="rId11"/>
    <p:sldId id="509" r:id="rId12"/>
    <p:sldId id="535" r:id="rId13"/>
    <p:sldId id="536" r:id="rId14"/>
    <p:sldId id="537" r:id="rId15"/>
    <p:sldId id="556" r:id="rId16"/>
    <p:sldId id="510" r:id="rId17"/>
    <p:sldId id="538" r:id="rId18"/>
    <p:sldId id="539" r:id="rId19"/>
    <p:sldId id="540" r:id="rId20"/>
    <p:sldId id="514" r:id="rId21"/>
    <p:sldId id="541" r:id="rId22"/>
    <p:sldId id="542" r:id="rId23"/>
    <p:sldId id="543" r:id="rId24"/>
    <p:sldId id="544" r:id="rId25"/>
    <p:sldId id="545" r:id="rId26"/>
    <p:sldId id="546" r:id="rId27"/>
    <p:sldId id="547" r:id="rId28"/>
    <p:sldId id="469" r:id="rId29"/>
    <p:sldId id="440" r:id="rId30"/>
    <p:sldId id="501" r:id="rId31"/>
    <p:sldId id="566" r:id="rId32"/>
    <p:sldId id="502" r:id="rId33"/>
    <p:sldId id="567" r:id="rId34"/>
    <p:sldId id="568" r:id="rId35"/>
    <p:sldId id="474" r:id="rId36"/>
    <p:sldId id="522" r:id="rId37"/>
    <p:sldId id="552" r:id="rId38"/>
    <p:sldId id="503" r:id="rId39"/>
    <p:sldId id="572" r:id="rId40"/>
    <p:sldId id="558" r:id="rId41"/>
    <p:sldId id="559" r:id="rId42"/>
    <p:sldId id="516" r:id="rId43"/>
    <p:sldId id="505" r:id="rId44"/>
    <p:sldId id="554" r:id="rId45"/>
    <p:sldId id="555" r:id="rId46"/>
    <p:sldId id="562" r:id="rId47"/>
    <p:sldId id="569" r:id="rId48"/>
    <p:sldId id="570" r:id="rId49"/>
    <p:sldId id="507" r:id="rId50"/>
    <p:sldId id="508" r:id="rId51"/>
    <p:sldId id="560" r:id="rId52"/>
    <p:sldId id="482" r:id="rId53"/>
    <p:sldId id="561" r:id="rId54"/>
    <p:sldId id="525" r:id="rId55"/>
    <p:sldId id="563" r:id="rId56"/>
    <p:sldId id="564" r:id="rId57"/>
    <p:sldId id="565" r:id="rId58"/>
    <p:sldId id="486" r:id="rId59"/>
    <p:sldId id="532" r:id="rId60"/>
    <p:sldId id="533" r:id="rId61"/>
    <p:sldId id="534" r:id="rId62"/>
    <p:sldId id="521" r:id="rId63"/>
    <p:sldId id="520" r:id="rId64"/>
    <p:sldId id="487" r:id="rId65"/>
    <p:sldId id="468" r:id="rId66"/>
    <p:sldId id="489" r:id="rId67"/>
    <p:sldId id="490" r:id="rId68"/>
    <p:sldId id="274" r:id="rId69"/>
  </p:sldIdLst>
  <p:sldSz cx="12192000" cy="6858000"/>
  <p:notesSz cx="7104063" cy="102346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yöre Dániel" initials="Gy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7BB849"/>
    <a:srgbClr val="EE4F49"/>
    <a:srgbClr val="E05344"/>
    <a:srgbClr val="AAB0B0"/>
    <a:srgbClr val="A7CF88"/>
    <a:srgbClr val="F97376"/>
    <a:srgbClr val="F59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44" autoAdjust="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E3668EE-68D6-43C5-8F4D-0C341910CCBA}" type="datetimeFigureOut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344F6C6-3886-4352-AFBF-DE63810F369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216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584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698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6982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698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1320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29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7469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166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71793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013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2927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607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0161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487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22015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68478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39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09520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40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41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0063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9308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443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42322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7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03901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7426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742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415729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49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26260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116910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838888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42148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59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60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61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0938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121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1213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32702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104506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1213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68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3273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1243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698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66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4CD4-0154-424E-A371-0F2943A12422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2087-86DD-4F4A-8C80-FD6EEE852A2D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46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79D2-A8E6-4221-AF45-96AF18C0AB85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46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133" y="2127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20B-307F-4F70-9FCD-451DD1B112E1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333308" y="1063231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1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125130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7E68-1DEF-4F07-AC3C-7756F40935FA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2" name="Egyenes összekötő 11"/>
          <p:cNvCxnSpPr/>
          <p:nvPr userDrawn="1"/>
        </p:nvCxnSpPr>
        <p:spPr>
          <a:xfrm>
            <a:off x="333308" y="1063231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10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72C-B9D9-4040-9DD6-3F374AA17AF7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731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7AB4-EC66-45D2-83B1-D74D4F2BA75F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154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6DC1B-8451-4731-A9CB-947C0FE38C38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602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9155-8DB0-46B0-8611-9DED45184A2C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0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0FF3-4342-4663-9C45-BC9DC8E921A7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30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0F00-F9E5-4158-9B01-094EA5E923F7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01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14C97-7665-4B5F-8301-59190E859251}" type="datetime1">
              <a:rPr lang="hu-HU" smtClean="0"/>
              <a:pPr/>
              <a:t>2021. 01. 26.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11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6E1EC-9BEF-444A-959F-00D5F42E3A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Az új Bortörvény és végrehajtási rendeletei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10B0E9-FA3C-4A90-9012-73F5900F2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5224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SZŐLŐTERMESZTÉS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58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 termőhelyi kataszter -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endParaRPr lang="hu-H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Hatósági döntések =&gt; NÉBIH</a:t>
            </a:r>
            <a:endParaRPr lang="hu-HU" sz="3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termőhelyi felvételezés szakmai szempontjai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Az ügyintézés folyamata a </a:t>
            </a:r>
            <a:r>
              <a:rPr lang="hu-HU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NÉBIH-nél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indul, nem a hegybírónál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Hegyközségi hozzájárulás nélkül nem indítható kataszterből történő kivonás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451458" y="2231262"/>
            <a:ext cx="196125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88931" y="4775646"/>
            <a:ext cx="263619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417741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 termőhelyi kataszteri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kérelmet a NÉBIH részére kell benyújtani a NÉBIH honlapján közzétett módon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kérelemhez csatolni kell a </a:t>
            </a:r>
            <a:r>
              <a:rPr lang="hu-H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NAIKlegfeljebb</a:t>
            </a: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egy éven belül kiadott szakmai álláspontját felvételezés és módosítás esetén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termőhelyi kataszterből történő törlés esetén területileg illetékes hegyközség egyetértő véleménye kell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442383" y="3362295"/>
            <a:ext cx="194310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8825A362-9FA7-4266-994B-321B6A5D0571}"/>
              </a:ext>
            </a:extLst>
          </p:cNvPr>
          <p:cNvSpPr txBox="1"/>
          <p:nvPr/>
        </p:nvSpPr>
        <p:spPr>
          <a:xfrm rot="16200000">
            <a:off x="-180444" y="5186332"/>
            <a:ext cx="141922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66BCCC1B-1FA4-474D-BBBB-DE278A9E020A}"/>
              </a:ext>
            </a:extLst>
          </p:cNvPr>
          <p:cNvSpPr txBox="1"/>
          <p:nvPr/>
        </p:nvSpPr>
        <p:spPr>
          <a:xfrm rot="16200000">
            <a:off x="8236" y="1843980"/>
            <a:ext cx="1052512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31871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 termőhelyi kataszteri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kérelmet véleményezők: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illetékes hegybíró, hegyközség, az önkormányzat jegyzője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az érintett földrajzi árujelző kezelő hegyközségi szervezet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Balaton Kiemelt Üdülőkörzethez tartozó település esetén, az elsőfokú építésügyi hatóság</a:t>
            </a: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Nem sorolható termőhelyi kataszterbe: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190 értékpontot el nem érő terület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építési övezetbe sorolt terület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ha a terület nem szántó, szőlő, gyümölcsös, kert, rét, legelő művelési ágban nyilvántartott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579330" y="4755822"/>
            <a:ext cx="221699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562073" y="2452568"/>
            <a:ext cx="218248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1522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 termőhelyi kataszteri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kataszteri eljárásban hozott döntésről értesítést kap: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véleményezésbe bevont szervezetek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az ingatlanügyi hatóság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Nemzeti Földalapkezelő Szervezet (VINGIS)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816555" y="2784685"/>
            <a:ext cx="269144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136342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 termőhelyi kataszteri eljárás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7500" lnSpcReduction="2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tulajdoni lapján a besorolás tényét fel kell tüntetni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Gyümölcsöst – a csemegeszőlő-telepítést kivéve –, erdőt vagy fásítást telepíteni, halastavat és nádast létesíteni, valamint a termőföldet más célra hasznosítani a hegyközség hozzájárulása esetén lehet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szőlőültetvény védelme erdő vagy új fásítás telepítése  szándéka esetén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hegyközségi tagot elővásárlási jog illeti meg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hegyközségi rendtartás hatálya a kataszterbe vont teljes területre kiterjed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Balaton Kiemelt Üdülőkörzet területén belül nagyobb védelem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1726643" y="3556750"/>
            <a:ext cx="45116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15142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Szőlőfajták osztályba sorolása -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Termesztési alkalmassági vizsgálatok szabályozása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Hatósági döntések =&gt; NÉBIH</a:t>
            </a:r>
            <a:endParaRPr lang="hu-HU" sz="3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Az osztályba sorolt szőlőfajtákat nem a rendelet, hanem az Agrárminisztérium hivatalos lapja, valamint honlapja fogja tartalmazni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584016" y="2363820"/>
            <a:ext cx="222636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35431" y="4829146"/>
            <a:ext cx="252919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418958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szőlőfajták osztályba sorolásának eljárása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szőlőfajták osztályba sorolása termesztési alkalmassági vizsgálat alapján: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valamely szőlőfajta az EU valamely tagállamában már osztályba van sorolva (kivéve Magyarország)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olyan szőlőfajta, amely a Kárpát-medencében régebben termesztésben volt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1726643" y="3556750"/>
            <a:ext cx="45116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204335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szőlőfajták osztályba sorolásának eljárása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termesztési vizsgálat a NÉBIH engedélyével 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engedély 10 évig érvényes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szőlőfajta nevének jelölésére vonatkozó rendelkezést az engedély tartalmazza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kísérleti ültetvényről származó termésből árubor készíthető</a:t>
            </a:r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1726643" y="3556750"/>
            <a:ext cx="45116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64016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szőlőfajták osztályba sorolásának eljárása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NÉBIH 5 egymást követő termőév adatai alapján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Kivágás, ha nem sorolható osztályba, vagy az adatszolgáltatás elmarad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sikeres kísérletet követően az ültetvény tovább művelhető árutermő szőlőültetvényként</a:t>
            </a: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6BEB5A8-F3BF-457E-986B-061B22473E79}"/>
              </a:ext>
            </a:extLst>
          </p:cNvPr>
          <p:cNvSpPr txBox="1"/>
          <p:nvPr/>
        </p:nvSpPr>
        <p:spPr>
          <a:xfrm rot="16200000">
            <a:off x="-1726643" y="3556750"/>
            <a:ext cx="45116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268570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18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rendeltetésszerű művelés -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4991050"/>
          </a:xfrm>
        </p:spPr>
        <p:txBody>
          <a:bodyPr>
            <a:normAutofit/>
          </a:bodyPr>
          <a:lstStyle/>
          <a:p>
            <a:r>
              <a:rPr lang="hu-HU" dirty="0">
                <a:latin typeface="Calibri Light" panose="020F0302020204030204" pitchFamily="34" charset="0"/>
                <a:cs typeface="Calibri Light" panose="020F0302020204030204" pitchFamily="34" charset="0"/>
              </a:rPr>
              <a:t>A rendeltetésszerű művelés fenntartása továbbra is fontos eleme a szabályozásnak</a:t>
            </a:r>
          </a:p>
          <a:p>
            <a:r>
              <a:rPr lang="hu-HU" dirty="0">
                <a:latin typeface="Calibri Light" panose="020F0302020204030204" pitchFamily="34" charset="0"/>
                <a:cs typeface="Calibri Light" panose="020F0302020204030204" pitchFamily="34" charset="0"/>
              </a:rPr>
              <a:t>Az új szabályozás megtartja a fokozatosság elvét a felszólítástól az ültetvény kivágásának elrendeléséig</a:t>
            </a:r>
          </a:p>
          <a:p>
            <a:endParaRPr lang="hu-H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hegybíró kivágást elrendelő határozatát a NÉBIH hajtja végre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555832" y="2317959"/>
            <a:ext cx="216999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604688" y="4959889"/>
            <a:ext cx="226770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250030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A rendeltetésszerű művelés eljárása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hegybíró felszólítása, ha az ültetvény 1 éven keresztül nem művelik 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művelés elmaradása esetén a hegybíró mulasztási bírságot szab ki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rendeltetésszerű művelés elmaradása esetén, a hegybírónak el kell rendelnie a kivágást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kivágást a növénytermesztési hatóság hajtja végre</a:t>
            </a: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594838" y="4969739"/>
            <a:ext cx="224800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673704" y="2435832"/>
            <a:ext cx="2405742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3776088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Szőlőtelepítés és kivágás -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4991050"/>
          </a:xfrm>
        </p:spPr>
        <p:txBody>
          <a:bodyPr>
            <a:noAutofit/>
          </a:bodyPr>
          <a:lstStyle/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telepítésre, kivágásra vonatkozó lényeges szabályok 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Kérelmek benyújtása elektronikus úton, vagy a hegybíró által biztosított ügyfélszolgálaton keresztül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telepítési engedélyeket elsőbbségi kritériumok alapján történő rangsorolása</a:t>
            </a:r>
          </a:p>
          <a:p>
            <a:r>
              <a:rPr lang="hu-HU" sz="32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Termőültetvény meghatározása (4 év)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453472" y="2215599"/>
            <a:ext cx="196527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816228" y="4748349"/>
            <a:ext cx="269079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167378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A szőlőtelepítésre vonatkozó szabályok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2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Szőlőt telepíteni új-, vagy újra-, vagy átváltott telepítési engedély birtokában lehet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engedély birtokosa engedélyét csak használatában lévő földterületen tudja felhasználni (kivéve családi gazdaságok)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telepítési engedély nem forgalomképes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Telepítési engedély szükséges: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ültetvény létesítés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meglévő ültetvény újratelepítés (cseréje)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fajtára történő csere 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átoltás</a:t>
            </a: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894342" y="3656469"/>
            <a:ext cx="48470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3835868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Új telepítési engedély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7500" lnSpcReduction="2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ültetvényt új telepítési engedély birtokában lehet telepíteni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telepítési engedélyt térítésmentesen a hegybírótól lehet igényelni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telepítési engedélyt évente április 1-30 között lehet kérelmezni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 telepítési engedély kérelmek teljesítése: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kérelmek elsőbbségi kritériumok szerinti rangsorolásával, vagy </a:t>
            </a:r>
          </a:p>
          <a:p>
            <a:pPr lvl="1"/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visszaosztás alapján (amennyiben túligénylés van)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alkalmazandó engedélykiosztást, valamint a kiosztható új telepítési engedélyek nagyságát az agrárpolitikáért felelős miniszter közleménye tartalmazza, amelyet minden évben az igénylési időszakot megelőzően közzétesz a minisztérium hivatalos lapjában</a:t>
            </a:r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958376" y="2720503"/>
            <a:ext cx="297508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301540" y="5263037"/>
            <a:ext cx="166141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014305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Újratelepítés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0000" lnSpcReduction="2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Újratelepítési engedély a kivágás tényének ellenőrzését követően keletkezik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keletkezett telepítési engedély felhasználását kérelmezni kell a kivágástól számított két éven belül, amennyiben az arra jogosult fel szeretné használni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Amennyiben a kérelmező újratelepítési engedély felhasználását kérelmezte, de nem használja fel azt, abban az esetben új telepítési engedélyt 3 évig nem igényelhet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átváltott telepítési engedély az újratelepítési engedélyhez hasonlóan működik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érvényes telepítési jog átváltását 2022 december 31-ig kehet kérelmezni (az ezzel kapcsolatos uniós döntés folyamatban van, míg felhasználni 2025 év végéig (vagy érvényességének lejártáig) lehet</a:t>
            </a: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215276" y="5349301"/>
            <a:ext cx="148888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100712" y="2862839"/>
            <a:ext cx="325975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889637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Telepítés, kivágás bejelentése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lnSpcReduction="1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kivágás nem engedélyköteles tevékenység, de a kivágás tényét a hegybírónak be kell jelenteni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telepítés befejezését követően a telepítés tényét a hegybírónak be kell jelenteni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hegybíró a telepítést és a kivágást helyszínen is ellenőrzi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elvégzett műveletet a hegybíró a helyszíni ellenőrzési jegyzőkönyv tartalma alapján jegyzi be a nyilvántartásába</a:t>
            </a: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881402" y="3643529"/>
            <a:ext cx="482113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2870717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A telepítéssel, kivágással kapcsolatos szankciók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7500" lnSpcReduction="2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Ha a telepítés, vagy a kivágás a bejelentést követően sincs befejezve, abban az esetben a hegybíró felszólítja a bejelentőt a művelet befejezésére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Ha a telepítés nem az engedélyben foglaltak megfelelően történik, abban az esetben a hegybíró felszólítja a telepítőt az ültetvény átalakítására, vagy a telepítési engedély módosítására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Ha a telepítés nem megengedett fajtával, vagy szaporítóanyaggal történt, vagy az ültetvény nem alakítható át, abban az esetben a hegybíró elrendeli a kivágást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Telepítési engedély nélküli telepítés esetén jelentős összegű bírságot kell alkalmazni az ültetvény kivágásának elrendelése mellett, valamint az ültetvényről származó termést meg kell semmisíteni</a:t>
            </a: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799451" y="3561578"/>
            <a:ext cx="465723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1961227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SZÜRET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2718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965849" cy="1325563"/>
          </a:xfrm>
        </p:spPr>
        <p:txBody>
          <a:bodyPr>
            <a:normAutofit/>
          </a:bodyPr>
          <a:lstStyle/>
          <a:p>
            <a:r>
              <a:rPr lang="hu-HU" dirty="0"/>
              <a:t>Borgazdasági egység</a:t>
            </a:r>
            <a:endParaRPr lang="hu-HU" dirty="0">
              <a:solidFill>
                <a:srgbClr val="E05344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>
                <a:latin typeface="+mj-lt"/>
              </a:rPr>
              <a:t>Azon adatszolgáltatók (szőlő- és bortermelők) által alkotott csoport, amelyek az Áfa tv. értelmében kapcsolt vállalkozásnak minősülnek, illetve saját maguk vagy természetes személy tagjuk egymás közeli hozzátartozójának minősülnek.</a:t>
            </a:r>
          </a:p>
        </p:txBody>
      </p:sp>
    </p:spTree>
    <p:extLst>
      <p:ext uri="{BB962C8B-B14F-4D97-AF65-F5344CB8AC3E}">
        <p14:creationId xmlns:p14="http://schemas.microsoft.com/office/powerpoint/2010/main" val="341120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új borjogi szabályozás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Autofit/>
          </a:bodyPr>
          <a:lstStyle/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1 Bortörvény: 2020. december</a:t>
            </a:r>
          </a:p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1 Kormányrendelet: 2021. 1. negyedév</a:t>
            </a:r>
          </a:p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1 AM rendelet: 2021. 1. negyedév</a:t>
            </a:r>
          </a:p>
          <a:p>
            <a:pPr algn="just"/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Jelenleg ez a joganyag: összesen 10 jogszabály</a:t>
            </a:r>
          </a:p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222 § és 636 </a:t>
            </a:r>
            <a:r>
              <a:rPr lang="hu-H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bek</a:t>
            </a: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. helyett 164 § és 472 </a:t>
            </a:r>
            <a:r>
              <a:rPr lang="hu-H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bek</a:t>
            </a: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(A </a:t>
            </a:r>
            <a:r>
              <a:rPr lang="hu-HU" sz="4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Hktv</a:t>
            </a: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. kisebb mértékben módosul)</a:t>
            </a:r>
          </a:p>
          <a:p>
            <a:pPr marL="0" indent="0" algn="just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0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szüret és a szüreti bejegyzés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Szüret: összefüggő ültetvény(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ek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ben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/ültetvényrész(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ek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ben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végzett szőlő betakarítás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 rendeltetés: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Saját feldolgozás (jellemzően borgazdasági egységen belül)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Felvásárlónak átadás</a:t>
            </a:r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Megszűnik a szőlő származási bizonyítvány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 eredetét </a:t>
            </a:r>
            <a:r>
              <a:rPr lang="hu-HU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szüreti bejegyzés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fogja igazolni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Egy ültetvényről több szüret: részletesen szabályozva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994445" y="2762305"/>
            <a:ext cx="302333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379192" y="5302674"/>
            <a:ext cx="179614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91864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Saját feldolgozás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szüreti bejegyzés: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Szüret adatainak bejegyzésével, vagy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Seprős újbor előállításakor, visszaszámolással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Kitöltő: termelő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645891" y="2368974"/>
            <a:ext cx="232954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546166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965849" cy="1325563"/>
          </a:xfrm>
        </p:spPr>
        <p:txBody>
          <a:bodyPr>
            <a:normAutofit/>
          </a:bodyPr>
          <a:lstStyle/>
          <a:p>
            <a:r>
              <a:rPr lang="hu-HU" dirty="0"/>
              <a:t>Felvásárlónak való átadás – felvásárlási jegy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Alapvetően borgazdasági egységen kívüli szőlőfeldolgozás esetén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Felvásárlási jegy: ÁFA tv. szerinti felvásárlási okirat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Kompenzációs felár igénylésre is alkalmas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Kitöltő: feldolgozó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Feldolgozást követően mért adatok képezik az alapját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Nagy felvásárlók esetén </a:t>
            </a:r>
            <a:r>
              <a:rPr lang="hu-HU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kötelező 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mérlegjegy valós idejű a méréssel (25-30/1200)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2015175" y="3666689"/>
            <a:ext cx="506811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267788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965849" cy="1325563"/>
          </a:xfrm>
        </p:spPr>
        <p:txBody>
          <a:bodyPr>
            <a:normAutofit/>
          </a:bodyPr>
          <a:lstStyle/>
          <a:p>
            <a:r>
              <a:rPr lang="hu-HU" dirty="0"/>
              <a:t>Felvásárlónak való átadás – felvásárlási jegy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+mj-lt"/>
              </a:rPr>
              <a:t>Elektronikus felvásárlási jegy esetén automatikusan szüreti bejegyzés készül</a:t>
            </a:r>
          </a:p>
          <a:p>
            <a:r>
              <a:rPr lang="hu-HU" sz="3200" dirty="0">
                <a:latin typeface="+mj-lt"/>
              </a:rPr>
              <a:t>Adatok termelői jóváhagyás határideje: 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 mennyisége és cukortartalma: 5 munkanap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pénzügyi teljesítés: 5 munkanap (külön)</a:t>
            </a:r>
          </a:p>
          <a:p>
            <a:pPr lvl="0"/>
            <a:r>
              <a:rPr lang="hu-HU" sz="3200" dirty="0">
                <a:solidFill>
                  <a:prstClr val="black"/>
                </a:solidFill>
                <a:latin typeface="Calibri Light"/>
              </a:rPr>
              <a:t>Papír alapú felvásárlási jegyet elektronizálni kell: 5 munkanap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019133" y="2670648"/>
            <a:ext cx="307602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784780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965849" cy="1325563"/>
          </a:xfrm>
        </p:spPr>
        <p:txBody>
          <a:bodyPr>
            <a:normAutofit/>
          </a:bodyPr>
          <a:lstStyle/>
          <a:p>
            <a:r>
              <a:rPr lang="hu-HU" dirty="0"/>
              <a:t>Termelői szerveződések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+mj-lt"/>
              </a:rPr>
              <a:t>Termelői integrációs szervezet, termelői csoport vagy szövetkezet</a:t>
            </a:r>
          </a:p>
          <a:p>
            <a:r>
              <a:rPr lang="hu-HU" sz="3600" dirty="0">
                <a:solidFill>
                  <a:prstClr val="black"/>
                </a:solidFill>
                <a:latin typeface="+mj-lt"/>
              </a:rPr>
              <a:t>Tag nyilatkozathat a hegybírónak</a:t>
            </a:r>
          </a:p>
          <a:p>
            <a:pPr lvl="1"/>
            <a:r>
              <a:rPr lang="hu-HU" sz="2800" dirty="0">
                <a:solidFill>
                  <a:prstClr val="black"/>
                </a:solidFill>
                <a:latin typeface="Calibri Light"/>
              </a:rPr>
              <a:t>Adatok hozzáférhetőségéről</a:t>
            </a:r>
          </a:p>
          <a:p>
            <a:pPr lvl="1"/>
            <a:r>
              <a:rPr lang="hu-HU" sz="2800" dirty="0">
                <a:solidFill>
                  <a:prstClr val="black"/>
                </a:solidFill>
                <a:latin typeface="Calibri Light"/>
              </a:rPr>
              <a:t>Szüreti adminisztrációban való képviseletről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823189" y="2474704"/>
            <a:ext cx="268414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25690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BORÁSZATI TERMÉKEK ELŐÁLLÍTÁSA KISZERELÉSE ÉS TÁROLÁSA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87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96994"/>
            <a:ext cx="10515600" cy="1325563"/>
          </a:xfrm>
        </p:spPr>
        <p:txBody>
          <a:bodyPr/>
          <a:lstStyle/>
          <a:p>
            <a:r>
              <a:rPr lang="hu-HU" dirty="0"/>
              <a:t>Üzemengedély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2716" y="1355664"/>
            <a:ext cx="10515600" cy="50540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Megyei kormányhivatalnál kell kérelmezni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Típusai (tevékenység):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előállítás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kezelés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tárolás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Kiszerelés</a:t>
            </a:r>
          </a:p>
          <a:p>
            <a:pPr marL="457200" lvl="1" indent="0" algn="just">
              <a:buNone/>
            </a:pP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termék, szőlőlé, szőlőalapú alkoholos terméken végezhető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Mellékletek: érdemben változatlanok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Kedvezmények: 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változó állomáshelyen történő kiszerelés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üzemen kívüli kiszerelés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üzemben különleges tárolás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Egy </a:t>
            </a:r>
            <a:r>
              <a:rPr lang="hu-HU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hrsz-on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egy üzem működtethető</a:t>
            </a:r>
          </a:p>
          <a:p>
            <a:pPr algn="just"/>
            <a:endParaRPr lang="hu-HU" sz="3200" dirty="0">
              <a:latin typeface="+mj-lt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82084" y="5534922"/>
            <a:ext cx="134940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326237" y="3041360"/>
            <a:ext cx="363771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3671212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96994"/>
            <a:ext cx="10515600" cy="1325563"/>
          </a:xfrm>
        </p:spPr>
        <p:txBody>
          <a:bodyPr/>
          <a:lstStyle/>
          <a:p>
            <a:r>
              <a:rPr lang="hu-HU" dirty="0"/>
              <a:t>Üzemengedély – különleges esetek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52268" y="1450693"/>
            <a:ext cx="10515600" cy="5054016"/>
          </a:xfrm>
        </p:spPr>
        <p:txBody>
          <a:bodyPr>
            <a:normAutofit/>
          </a:bodyPr>
          <a:lstStyle/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Különleges kiszerelési engedély</a:t>
            </a:r>
          </a:p>
          <a:p>
            <a:pPr lvl="1" algn="just">
              <a:lnSpc>
                <a:spcPct val="70000"/>
              </a:lnSpc>
            </a:pPr>
            <a:r>
              <a:rPr lang="hu-HU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üzemen kívüli kiszerelés</a:t>
            </a:r>
          </a:p>
          <a:p>
            <a:pPr lvl="1" algn="just">
              <a:lnSpc>
                <a:spcPct val="70000"/>
              </a:lnSpc>
            </a:pPr>
            <a:r>
              <a:rPr lang="hu-HU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NÉBIH engedéllyel, a tevékenységet megelőző 5 munkanappal kérelemre</a:t>
            </a:r>
          </a:p>
          <a:p>
            <a:pPr lvl="1" algn="just">
              <a:lnSpc>
                <a:spcPct val="70000"/>
              </a:lnSpc>
            </a:pPr>
            <a:r>
              <a:rPr lang="hu-HU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meghatározott ideig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Különleges tárolási engedély</a:t>
            </a:r>
          </a:p>
          <a:p>
            <a:pPr lvl="1" algn="just">
              <a:lnSpc>
                <a:spcPct val="70000"/>
              </a:lnSpc>
            </a:pPr>
            <a:r>
              <a:rPr lang="hu-HU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üzemben</a:t>
            </a:r>
          </a:p>
          <a:p>
            <a:pPr lvl="1" algn="just">
              <a:lnSpc>
                <a:spcPct val="70000"/>
              </a:lnSpc>
            </a:pPr>
            <a:r>
              <a:rPr lang="hu-HU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szőlőalapú, nem alkoholos termék előállítására, kezelésére, kiszerelésére</a:t>
            </a:r>
          </a:p>
          <a:p>
            <a:pPr lvl="1" algn="just">
              <a:lnSpc>
                <a:spcPct val="70000"/>
              </a:lnSpc>
            </a:pPr>
            <a:endParaRPr lang="hu-HU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1" indent="0" algn="just">
              <a:spcBef>
                <a:spcPts val="1000"/>
              </a:spcBef>
              <a:buNone/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borászati üzemre vonatkozó előírások alkalmazandók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329924" y="3073183"/>
            <a:ext cx="3645090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6498725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Első származási bizonyítvány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Seprős újborra kell kérelmezni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Hegybíró felé</a:t>
            </a:r>
          </a:p>
          <a:p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Alapja: a szüreti bejegyzések és azokból felhasznált szőlő mennyisége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Hegybíró elutasíthatja, vagy helyszíni szemlét írhat elő 5 napig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Ellenkező esetben automatikus elfogadás</a:t>
            </a:r>
          </a:p>
          <a:p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470489" y="2058820"/>
            <a:ext cx="192765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004169" y="4520154"/>
            <a:ext cx="299501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494763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Melléktermékek kivonása - áttekintés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borászati melléktermék kivonásáról gondoskodni kell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Borseprő: a borászati termékek kezelését követően keletkező üledék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borászati melléktermék kivonás módját nem kell bejelenteni a kormányhivatal részére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2035491" y="3584368"/>
            <a:ext cx="505765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40497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új Bortörvény alapelvei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Kiindulópont: a jelenlegi helyzet és jó gyakorlatok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Középpontban az elektronikus ügyintézés 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Egy adatról csak egy alkalommal legyen adatszolgáltatás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Életszerű adatközlési szabályok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Nagyobb szerep az utólagos ellenőrzésének (az előzetes ellenőrzés helyett)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Eredetvédelemben a döntés helyi szinten, az állam által kialakított keretrendszerben</a:t>
            </a:r>
          </a:p>
        </p:txBody>
      </p:sp>
    </p:spTree>
    <p:extLst>
      <p:ext uri="{BB962C8B-B14F-4D97-AF65-F5344CB8AC3E}">
        <p14:creationId xmlns:p14="http://schemas.microsoft.com/office/powerpoint/2010/main" val="31364235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A borászati melléktermékek kivonása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50 hektoliter feletti termelés </a:t>
            </a: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kötelező kivonás (a borpiaci év végéig)</a:t>
            </a: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első 1000 hl borelőállítás után keletkező melléktermék megsemmisítésének módjáról minden borászat maga dönt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Az 1000 hl bortermelés fölött a keletkező borseprőt lepárlás útján lehet csak megsemmisíteni</a:t>
            </a: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899951" y="3488281"/>
            <a:ext cx="478657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2697829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856667" cy="1325563"/>
          </a:xfrm>
        </p:spPr>
        <p:txBody>
          <a:bodyPr/>
          <a:lstStyle/>
          <a:p>
            <a:r>
              <a:rPr lang="hu-HU" dirty="0"/>
              <a:t>A borászati melléktermékek kivonása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4800600" cy="485485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73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SZŐLŐTÖRKÖLY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átadás lepárlóüzemnek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takarmánykészítés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szerves trágya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komposztkészítés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szőlőmag/szőlőmagolaj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törkölypálinka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exportálás EU-n kívülre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átadás hulladékkezelőnek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biogáz előállítása</a:t>
            </a:r>
          </a:p>
          <a:p>
            <a:r>
              <a:rPr lang="hu-HU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ipari energetikai célú lepárlása vagy elégetése</a:t>
            </a: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202FF1A3-5D2D-431C-A0A6-7FC8E2695B81}"/>
              </a:ext>
            </a:extLst>
          </p:cNvPr>
          <p:cNvSpPr txBox="1">
            <a:spLocks/>
          </p:cNvSpPr>
          <p:nvPr/>
        </p:nvSpPr>
        <p:spPr>
          <a:xfrm>
            <a:off x="6894267" y="1450692"/>
            <a:ext cx="4800600" cy="4854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BORSEPRŐ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átadás lepárlóüzemnek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borseprőpárlat készítés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borkősav vagy más anyag kivonása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exportálás az Európai Unió tagállamain kívüli országba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átadás hulladékkezelőnek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biogáz előállítása</a:t>
            </a:r>
          </a:p>
          <a:p>
            <a:r>
              <a:rPr lang="hu-H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komposzt készítésére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878385" y="3466715"/>
            <a:ext cx="474344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3416267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Borászati eljárások - különleges szabályok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Bejelentés a hegybírónak: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Alkohol tartalom növelést aznap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Savtartalom változtatását, vagy édesítést legkésőbb másnap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Elektronikus szakmai-jövedéki nyilvántartás esetén a bejelentés automatikus</a:t>
            </a:r>
          </a:p>
          <a:p>
            <a:pPr marL="0" indent="0">
              <a:buNone/>
            </a:pPr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Hamisított borászati terméket birtokban tartani tilos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2035491" y="3584368"/>
            <a:ext cx="505765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372116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Megmarad a papír alapú kisüzemi regiszter is 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ePincekönyv – szakmai jövedéki nyilvántartás modul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Szakaszos hatályba lépés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Kapcsolódási lehetőség a meglévő vállalat irányítási rendszerekhez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461698" y="2217616"/>
            <a:ext cx="193395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58228" y="4830235"/>
            <a:ext cx="252701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901682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 - TÍPUSOK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Két típus: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kisüzemi bortermelői regiszter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elektronikus bortermelői regiszter</a:t>
            </a:r>
          </a:p>
          <a:p>
            <a:r>
              <a:rPr lang="hu-HU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ePincekönyv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szakmai jövedéki nyilvántartás modul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Kapcsolódási lehetőség a meglévő vállalat irányítási rendszerekhez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Szakaszos hatályba lépés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Átmeneti időszak alatt a jelenleg hatályos szabályok is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934047" y="3654416"/>
            <a:ext cx="487865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2699168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 – 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borászati üzem azonosítása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Szüreti bejegyzések (betárolt szőlő)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Kiegészítő és adalékanyagok, melléktermékek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Forgalomba nem hozott borászati termékek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termékeken elvégzett műveletek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Forgalomba hozott borászati termékek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Hivatalos zár készlet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Tárolótartályok</a:t>
            </a:r>
          </a:p>
          <a:p>
            <a:pPr lvl="1"/>
            <a:r>
              <a:rPr lang="hu-HU" dirty="0">
                <a:latin typeface="Calibri Light" panose="020F0302020204030204" pitchFamily="34" charset="0"/>
                <a:cs typeface="Calibri Light" panose="020F0302020204030204" pitchFamily="34" charset="0"/>
              </a:rPr>
              <a:t>Jelölés (azonosító)</a:t>
            </a:r>
          </a:p>
          <a:p>
            <a:pPr lvl="1"/>
            <a:r>
              <a:rPr lang="hu-HU" dirty="0">
                <a:latin typeface="Calibri Light" panose="020F0302020204030204" pitchFamily="34" charset="0"/>
                <a:cs typeface="Calibri Light" panose="020F0302020204030204" pitchFamily="34" charset="0"/>
              </a:rPr>
              <a:t>Típus (fém, fahordó)</a:t>
            </a:r>
          </a:p>
          <a:p>
            <a:pPr lvl="1"/>
            <a:r>
              <a:rPr lang="hu-HU" dirty="0">
                <a:latin typeface="Calibri Light" panose="020F0302020204030204" pitchFamily="34" charset="0"/>
                <a:cs typeface="Calibri Light" panose="020F0302020204030204" pitchFamily="34" charset="0"/>
              </a:rPr>
              <a:t>Névleges űrtartalom --- Tényleges űrtartalom</a:t>
            </a:r>
          </a:p>
          <a:p>
            <a:pPr lvl="1"/>
            <a:endParaRPr lang="hu-H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723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 - HATÁRIDŐK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hu-HU" sz="3500" dirty="0">
                <a:latin typeface="Calibri Light" panose="020F0302020204030204" pitchFamily="34" charset="0"/>
                <a:cs typeface="Calibri Light" panose="020F0302020204030204" pitchFamily="34" charset="0"/>
              </a:rPr>
              <a:t>művelet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napját követő munkanapig: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Minden ki és betárolás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Tárolótartály nyilvántartás változása</a:t>
            </a:r>
          </a:p>
          <a:p>
            <a:r>
              <a:rPr lang="hu-HU" sz="3500" dirty="0">
                <a:latin typeface="Calibri Light" panose="020F0302020204030204" pitchFamily="34" charset="0"/>
                <a:cs typeface="Calibri Light" panose="020F0302020204030204" pitchFamily="34" charset="0"/>
              </a:rPr>
              <a:t>Az azzal végzett első művelet bejegyzésének napján: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Adalékanyag, melléktermék, lepárolt szeszesital előállítása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50418" y="2470787"/>
            <a:ext cx="2511398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2922164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 - HATÁRIDŐK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10000"/>
          </a:bodyPr>
          <a:lstStyle/>
          <a:p>
            <a:r>
              <a:rPr lang="hu-HU" sz="3500" dirty="0">
                <a:latin typeface="Calibri Light" panose="020F0302020204030204" pitchFamily="34" charset="0"/>
                <a:cs typeface="Calibri Light" panose="020F0302020204030204" pitchFamily="34" charset="0"/>
              </a:rPr>
              <a:t>A művelet napját követő 2. hét első munkanapjáig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eljárások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Adalékanyag, melléktermék felhasználás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Üzemen belüli készletmozgás (áttárolás)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Saját borászati üzemek közötti áttárolás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Veszteség és pótlás (töltögető bor)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Házasítás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Kiszerelés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Pezsgősítés</a:t>
            </a:r>
          </a:p>
          <a:p>
            <a:pPr lvl="1"/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Gyöngyözőbor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likőrbor előállítás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Sűrített szőlőmust előállítás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Lepárlásra szánt bor előállítás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Más termékké történő feldolgozás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934047" y="3654416"/>
            <a:ext cx="487865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4198305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Szakmai-jövedéki nyilvántartás - HATÁRIDŐK III.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hónap utolsó napját követő 3. napig:</a:t>
            </a:r>
          </a:p>
          <a:p>
            <a:pPr lvl="1"/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Adómentes bor fogyasztás</a:t>
            </a:r>
          </a:p>
          <a:p>
            <a:pPr lvl="1"/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Kis mértékű kitárolások (személyes szállítás, stb.)</a:t>
            </a:r>
          </a:p>
          <a:p>
            <a:pPr lvl="1"/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Hivatalos zár készletváltozás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450101" y="2170470"/>
            <a:ext cx="191076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25953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Kísérőokmányok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Egységes kísérő okmány borászati termékhez és szőlőhöz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Alapvetően elektronikus kísérőokmány (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ePincekönyv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Automatikus adminisztráció az elektronikus nyilvántartások esetében: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Termék automatikus nyilvántartásba vétele elektronikus borkísérő okmánnyal (betárolás)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Elektronikus borkísérő okmány automatikus kitöltése (kitárolás)</a:t>
            </a:r>
          </a:p>
          <a:p>
            <a:pPr marL="457200" lvl="1" indent="0">
              <a:buNone/>
            </a:pPr>
            <a:endParaRPr lang="hu-H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856920" y="3599060"/>
            <a:ext cx="4724402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41686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ePINCEKÖNYV</a:t>
            </a:r>
            <a:r>
              <a:rPr lang="hu-HU" dirty="0"/>
              <a:t> RENDSZER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6460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Készletjelentés és értékesítési jelentés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Termelési és készlet jelentés az adott borpiaci évről július 31-i állapot szerint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Határidő: szeptember 10.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NAV felé benyújtandó forgalmazási jelentésnek is megfelel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Automatikusan elkészül elektronikus bortermelő regiszter vezetése esetén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Javítható, kiegészíthető (minta: 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eSZJA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154792" y="4137904"/>
            <a:ext cx="3320146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111796" y="1713888"/>
            <a:ext cx="1208837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>
                <a:solidFill>
                  <a:srgbClr val="FF0000"/>
                </a:solidFill>
              </a:rPr>
              <a:t>NINCS VÁ</a:t>
            </a:r>
            <a:r>
              <a:rPr lang="hu-HU" sz="1400" i="1" dirty="0">
                <a:solidFill>
                  <a:srgbClr val="FF0000"/>
                </a:solidFill>
              </a:rPr>
              <a:t>LT</a:t>
            </a:r>
            <a:r>
              <a:rPr lang="hu-HU" sz="1400" dirty="0">
                <a:solidFill>
                  <a:srgbClr val="FF0000"/>
                </a:solidFill>
              </a:rPr>
              <a:t>OZÁS</a:t>
            </a:r>
          </a:p>
        </p:txBody>
      </p:sp>
    </p:spTree>
    <p:extLst>
      <p:ext uri="{BB962C8B-B14F-4D97-AF65-F5344CB8AC3E}">
        <p14:creationId xmlns:p14="http://schemas.microsoft.com/office/powerpoint/2010/main" val="4994283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Borászati kísérletek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51542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Kísérlet: nem engedélyezett borászati eljárás NÉBIH és Európai Bizottság (EB) engedéllyel történő végzése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NÉBIH engedély: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alkalmazandó eljárások és kezelések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kutatási időtartam (</a:t>
            </a:r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max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5 év)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előállított termék mennyisége (legfeljebb évi 50.ezer hl)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várható eredmények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Jelentés a NÉBIH-</a:t>
            </a:r>
            <a:r>
              <a:rPr lang="hu-HU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nek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( a kísérlet befejezésekor)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Meghosszabbított kísérlet EB engedéllyel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kísérlet befejezése előtt 180 napig kérelmezhető a NÉBIH-</a:t>
            </a:r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nél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(miniszter közvetít az EB felé)</a:t>
            </a:r>
          </a:p>
          <a:p>
            <a:pPr lvl="1" algn="just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 évvel hosszabbítható, az előállított termék mennyisége növelhető</a:t>
            </a:r>
          </a:p>
          <a:p>
            <a:pPr marL="228600" lvl="1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Az előállított termék forgalomba hozható (csak FN)</a:t>
            </a:r>
          </a:p>
          <a:p>
            <a:pPr marL="457200" lvl="1" indent="0" algn="just">
              <a:buNone/>
            </a:pPr>
            <a:endParaRPr lang="hu-H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927024" y="3570088"/>
            <a:ext cx="483928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Jobb oldali kapcsos zárójel 4"/>
          <p:cNvSpPr/>
          <p:nvPr/>
        </p:nvSpPr>
        <p:spPr>
          <a:xfrm>
            <a:off x="8833282" y="2565647"/>
            <a:ext cx="97654" cy="1233996"/>
          </a:xfrm>
          <a:prstGeom prst="rightBrac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 flipH="1">
            <a:off x="9126246" y="2982897"/>
            <a:ext cx="2227554" cy="3906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Kutatási projekt leírás</a:t>
            </a:r>
          </a:p>
        </p:txBody>
      </p:sp>
    </p:spTree>
    <p:extLst>
      <p:ext uri="{BB962C8B-B14F-4D97-AF65-F5344CB8AC3E}">
        <p14:creationId xmlns:p14="http://schemas.microsoft.com/office/powerpoint/2010/main" val="4002842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FORGALOMBA HOZATAL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94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forgalomba hozatal eljárása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515421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Végső származási bizonyítvány kérelem</a:t>
            </a: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 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 hegybíró adja ki a szüreti bejegyzés alapján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 leadáskor: NÉBIH FHA automatikusan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kivétel: must, mustsűrítmények</a:t>
            </a:r>
          </a:p>
          <a:p>
            <a:pPr>
              <a:spcAft>
                <a:spcPts val="600"/>
              </a:spcAft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Analitika: bármely akkreditált és NÉBIH-engedélyes labor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hu-H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kivétel: </a:t>
            </a: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must, mustsűrítmények, murci (10 hl/év/borászat)</a:t>
            </a: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Érzékszervi bírálat: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ha a termékleírásban elő van írva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FBB (GI kezelő </a:t>
            </a:r>
            <a:r>
              <a:rPr lang="hu-HU" sz="2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. szervezet, HNT, NÉBIH)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927024" y="3570088"/>
            <a:ext cx="483928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5E14F7-8C76-4B2F-BFF7-4C8EA1A4DF11}"/>
              </a:ext>
            </a:extLst>
          </p:cNvPr>
          <p:cNvSpPr txBox="1"/>
          <p:nvPr/>
        </p:nvSpPr>
        <p:spPr>
          <a:xfrm flipH="1">
            <a:off x="9885044" y="553148"/>
            <a:ext cx="649606" cy="369332"/>
          </a:xfrm>
          <a:custGeom>
            <a:avLst/>
            <a:gdLst>
              <a:gd name="connsiteX0" fmla="*/ 0 w 649606"/>
              <a:gd name="connsiteY0" fmla="*/ 0 h 369332"/>
              <a:gd name="connsiteX1" fmla="*/ 649606 w 649606"/>
              <a:gd name="connsiteY1" fmla="*/ 0 h 369332"/>
              <a:gd name="connsiteX2" fmla="*/ 649606 w 649606"/>
              <a:gd name="connsiteY2" fmla="*/ 369332 h 369332"/>
              <a:gd name="connsiteX3" fmla="*/ 0 w 649606"/>
              <a:gd name="connsiteY3" fmla="*/ 369332 h 369332"/>
              <a:gd name="connsiteX4" fmla="*/ 0 w 649606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06" h="369332" extrusionOk="0">
                <a:moveTo>
                  <a:pt x="0" y="0"/>
                </a:moveTo>
                <a:cubicBezTo>
                  <a:pt x="130531" y="55840"/>
                  <a:pt x="541559" y="-56312"/>
                  <a:pt x="649606" y="0"/>
                </a:cubicBezTo>
                <a:cubicBezTo>
                  <a:pt x="651778" y="91527"/>
                  <a:pt x="628301" y="293532"/>
                  <a:pt x="649606" y="369332"/>
                </a:cubicBezTo>
                <a:cubicBezTo>
                  <a:pt x="500368" y="413428"/>
                  <a:pt x="87023" y="328664"/>
                  <a:pt x="0" y="369332"/>
                </a:cubicBezTo>
                <a:cubicBezTo>
                  <a:pt x="-32825" y="279443"/>
                  <a:pt x="1942" y="92082"/>
                  <a:pt x="0" y="0"/>
                </a:cubicBezTo>
                <a:close/>
              </a:path>
            </a:pathLst>
          </a:custGeom>
          <a:noFill/>
          <a:ln w="38100">
            <a:solidFill>
              <a:srgbClr val="86BE59"/>
            </a:solidFill>
            <a:extLst>
              <a:ext uri="{C807C97D-BFC1-408E-A445-0C87EB9F89A2}">
                <ask:lineSketchStyleProps xmlns:ask="http://schemas.microsoft.com/office/drawing/2018/sketchyshapes" sd="14228628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>
                <a:solidFill>
                  <a:srgbClr val="86BE59"/>
                </a:solidFill>
              </a:rPr>
              <a:t>EPK</a:t>
            </a:r>
          </a:p>
        </p:txBody>
      </p:sp>
    </p:spTree>
    <p:extLst>
      <p:ext uri="{BB962C8B-B14F-4D97-AF65-F5344CB8AC3E}">
        <p14:creationId xmlns:p14="http://schemas.microsoft.com/office/powerpoint/2010/main" val="20170570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érzékszervi vizsgálatok szabályai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Termékleírás 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FBB/OBB 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Asztali borok 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OBB 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vizsgálat kétszer ismételhető.</a:t>
            </a:r>
          </a:p>
          <a:p>
            <a:pPr algn="just"/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Csak ha a termékleírás előírja + FN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HBB helyett FBB (elnevezés)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FBB-k egységes feltételei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FBB-t a NÉBIH is létrehozhat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Elektronikus vizsgálati eredmény (ePincekönyv) 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826593" y="4548159"/>
            <a:ext cx="263842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307736" y="1971386"/>
            <a:ext cx="160071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VÁLT.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D6139DA-766C-4E6E-8D70-9F1635635635}"/>
              </a:ext>
            </a:extLst>
          </p:cNvPr>
          <p:cNvSpPr txBox="1"/>
          <p:nvPr/>
        </p:nvSpPr>
        <p:spPr>
          <a:xfrm flipH="1">
            <a:off x="9885044" y="553148"/>
            <a:ext cx="649606" cy="369332"/>
          </a:xfrm>
          <a:custGeom>
            <a:avLst/>
            <a:gdLst>
              <a:gd name="connsiteX0" fmla="*/ 0 w 649606"/>
              <a:gd name="connsiteY0" fmla="*/ 0 h 369332"/>
              <a:gd name="connsiteX1" fmla="*/ 649606 w 649606"/>
              <a:gd name="connsiteY1" fmla="*/ 0 h 369332"/>
              <a:gd name="connsiteX2" fmla="*/ 649606 w 649606"/>
              <a:gd name="connsiteY2" fmla="*/ 369332 h 369332"/>
              <a:gd name="connsiteX3" fmla="*/ 0 w 649606"/>
              <a:gd name="connsiteY3" fmla="*/ 369332 h 369332"/>
              <a:gd name="connsiteX4" fmla="*/ 0 w 649606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06" h="369332" extrusionOk="0">
                <a:moveTo>
                  <a:pt x="0" y="0"/>
                </a:moveTo>
                <a:cubicBezTo>
                  <a:pt x="130531" y="55840"/>
                  <a:pt x="541559" y="-56312"/>
                  <a:pt x="649606" y="0"/>
                </a:cubicBezTo>
                <a:cubicBezTo>
                  <a:pt x="651778" y="91527"/>
                  <a:pt x="628301" y="293532"/>
                  <a:pt x="649606" y="369332"/>
                </a:cubicBezTo>
                <a:cubicBezTo>
                  <a:pt x="500368" y="413428"/>
                  <a:pt x="87023" y="328664"/>
                  <a:pt x="0" y="369332"/>
                </a:cubicBezTo>
                <a:cubicBezTo>
                  <a:pt x="-32825" y="279443"/>
                  <a:pt x="1942" y="92082"/>
                  <a:pt x="0" y="0"/>
                </a:cubicBezTo>
                <a:close/>
              </a:path>
            </a:pathLst>
          </a:custGeom>
          <a:noFill/>
          <a:ln w="38100">
            <a:solidFill>
              <a:srgbClr val="86BE59"/>
            </a:solidFill>
            <a:extLst>
              <a:ext uri="{C807C97D-BFC1-408E-A445-0C87EB9F89A2}">
                <ask:lineSketchStyleProps xmlns:ask="http://schemas.microsoft.com/office/drawing/2018/sketchyshapes" sd="14228628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>
                <a:solidFill>
                  <a:srgbClr val="86BE59"/>
                </a:solidFill>
              </a:rPr>
              <a:t>EPK</a:t>
            </a:r>
          </a:p>
        </p:txBody>
      </p:sp>
    </p:spTree>
    <p:extLst>
      <p:ext uri="{BB962C8B-B14F-4D97-AF65-F5344CB8AC3E}">
        <p14:creationId xmlns:p14="http://schemas.microsoft.com/office/powerpoint/2010/main" val="30223044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Regisztrált borversenyek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46545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Címkén történő jelölés feltétele a regisztráció a NÉBIH-nél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Célja</a:t>
            </a:r>
          </a:p>
          <a:p>
            <a:pPr lvl="1" algn="just">
              <a:lnSpc>
                <a:spcPct val="70000"/>
              </a:lnSpc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 fogyasztók megtévesztésének kiküszöbölése</a:t>
            </a:r>
          </a:p>
          <a:p>
            <a:pPr lvl="1" algn="just">
              <a:lnSpc>
                <a:spcPct val="70000"/>
              </a:lnSpc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szakmai minőségibiztosítás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Nyilvántartás és ellenőrzés: NÉBIH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Tárgyi (érzékszervi jellemzők vizsgálata) és humán (szakvizsgázott borbírálók) feltételek meghatározása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184806" y="2827871"/>
            <a:ext cx="33548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272393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Borbíráló képzés és vizsga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4654517"/>
          </a:xfrm>
        </p:spPr>
        <p:txBody>
          <a:bodyPr>
            <a:normAutofit/>
          </a:bodyPr>
          <a:lstStyle/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Szakvizsga (fokozatos bevezetéssel)</a:t>
            </a:r>
          </a:p>
          <a:p>
            <a:pPr lvl="1" algn="just"/>
            <a:r>
              <a:rPr lang="hu-HU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az érzékszervi bírálatban részt vevő FBB tagok (min. 80 %)</a:t>
            </a:r>
          </a:p>
          <a:p>
            <a:pPr lvl="1" algn="just"/>
            <a:r>
              <a:rPr lang="hu-HU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az OBB tagjai</a:t>
            </a:r>
          </a:p>
          <a:p>
            <a:pPr lvl="1" algn="just"/>
            <a:r>
              <a:rPr lang="hu-HU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a regisztrált borverseny bírálatában részt vevők (min. 80 %)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Meghatározott végzettségek hiányában szakvizsga csak képzést követően tehető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Képzést a NÉBIH szervezi</a:t>
            </a:r>
          </a:p>
          <a:p>
            <a:pPr algn="just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Sikeres szakvizsga 5 évig érvényes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584210" y="3227273"/>
            <a:ext cx="415365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33841851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Speciális esetek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4654517"/>
          </a:xfrm>
        </p:spPr>
        <p:txBody>
          <a:bodyPr>
            <a:normAutofit/>
          </a:bodyPr>
          <a:lstStyle/>
          <a:p>
            <a:pPr algn="just"/>
            <a:r>
              <a:rPr lang="hu-HU" sz="3200" dirty="0">
                <a:latin typeface="+mj-lt"/>
              </a:rPr>
              <a:t>Must: csak végső származási bizonyítvány</a:t>
            </a:r>
          </a:p>
          <a:p>
            <a:pPr algn="just"/>
            <a:r>
              <a:rPr lang="hu-HU" sz="3200" dirty="0">
                <a:latin typeface="+mj-lt"/>
              </a:rPr>
              <a:t>Murci: 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nem szükséges érzékszervi és analitikai vizsgálat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mennyisége évente legfeljebb 10 hl lehet</a:t>
            </a:r>
          </a:p>
          <a:p>
            <a:pPr algn="just"/>
            <a:r>
              <a:rPr lang="hu-HU" sz="3200" dirty="0">
                <a:latin typeface="+mj-lt"/>
                <a:cs typeface="Calibri Light" panose="020F0302020204030204" pitchFamily="34" charset="0"/>
              </a:rPr>
              <a:t>Forgalomban lévő tétel további feldolgozása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</a:pPr>
            <a:r>
              <a:rPr lang="hu-HU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bejelentési kötelezettség =&gt; a származási bizonyítvány törlése vagy módosítása =&gt; FHA érvénytelenítése, forgalomba maradt tétel mennyiségre új FHA kiadása</a:t>
            </a:r>
          </a:p>
          <a:p>
            <a:pPr algn="just"/>
            <a:endParaRPr lang="hu-HU" sz="32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213381" y="2856446"/>
            <a:ext cx="341200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1DAC9CE-1B0E-46AE-B57B-260BA8742115}"/>
              </a:ext>
            </a:extLst>
          </p:cNvPr>
          <p:cNvSpPr txBox="1"/>
          <p:nvPr/>
        </p:nvSpPr>
        <p:spPr>
          <a:xfrm flipH="1">
            <a:off x="9885044" y="553148"/>
            <a:ext cx="649606" cy="369332"/>
          </a:xfrm>
          <a:custGeom>
            <a:avLst/>
            <a:gdLst>
              <a:gd name="connsiteX0" fmla="*/ 0 w 649606"/>
              <a:gd name="connsiteY0" fmla="*/ 0 h 369332"/>
              <a:gd name="connsiteX1" fmla="*/ 649606 w 649606"/>
              <a:gd name="connsiteY1" fmla="*/ 0 h 369332"/>
              <a:gd name="connsiteX2" fmla="*/ 649606 w 649606"/>
              <a:gd name="connsiteY2" fmla="*/ 369332 h 369332"/>
              <a:gd name="connsiteX3" fmla="*/ 0 w 649606"/>
              <a:gd name="connsiteY3" fmla="*/ 369332 h 369332"/>
              <a:gd name="connsiteX4" fmla="*/ 0 w 649606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06" h="369332" extrusionOk="0">
                <a:moveTo>
                  <a:pt x="0" y="0"/>
                </a:moveTo>
                <a:cubicBezTo>
                  <a:pt x="130531" y="55840"/>
                  <a:pt x="541559" y="-56312"/>
                  <a:pt x="649606" y="0"/>
                </a:cubicBezTo>
                <a:cubicBezTo>
                  <a:pt x="651778" y="91527"/>
                  <a:pt x="628301" y="293532"/>
                  <a:pt x="649606" y="369332"/>
                </a:cubicBezTo>
                <a:cubicBezTo>
                  <a:pt x="500368" y="413428"/>
                  <a:pt x="87023" y="328664"/>
                  <a:pt x="0" y="369332"/>
                </a:cubicBezTo>
                <a:cubicBezTo>
                  <a:pt x="-32825" y="279443"/>
                  <a:pt x="1942" y="92082"/>
                  <a:pt x="0" y="0"/>
                </a:cubicBezTo>
                <a:close/>
              </a:path>
            </a:pathLst>
          </a:custGeom>
          <a:noFill/>
          <a:ln w="38100">
            <a:solidFill>
              <a:srgbClr val="86BE59"/>
            </a:solidFill>
            <a:extLst>
              <a:ext uri="{C807C97D-BFC1-408E-A445-0C87EB9F89A2}">
                <ask:lineSketchStyleProps xmlns:ask="http://schemas.microsoft.com/office/drawing/2018/sketchyshapes" sd="14228628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hu-HU" b="1" dirty="0">
                <a:solidFill>
                  <a:srgbClr val="86BE59"/>
                </a:solidFill>
              </a:rPr>
              <a:t>EPK</a:t>
            </a:r>
          </a:p>
        </p:txBody>
      </p:sp>
    </p:spTree>
    <p:extLst>
      <p:ext uri="{BB962C8B-B14F-4D97-AF65-F5344CB8AC3E}">
        <p14:creationId xmlns:p14="http://schemas.microsoft.com/office/powerpoint/2010/main" val="38114010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EREDETVÉDELEM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8407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Eredetvédelem áttekintő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1126286" cy="5063950"/>
          </a:xfrm>
        </p:spPr>
        <p:txBody>
          <a:bodyPr>
            <a:noAutofit/>
          </a:bodyPr>
          <a:lstStyle/>
          <a:p>
            <a:pPr algn="just"/>
            <a:r>
              <a:rPr lang="hu-HU" dirty="0">
                <a:latin typeface="+mj-lt"/>
              </a:rPr>
              <a:t>Földrajzi árujelző oltalmára vonatkozó kérelem</a:t>
            </a:r>
          </a:p>
          <a:p>
            <a:pPr algn="just"/>
            <a:r>
              <a:rPr lang="hu-HU" dirty="0">
                <a:latin typeface="+mj-lt"/>
              </a:rPr>
              <a:t>Termékleírások</a:t>
            </a:r>
          </a:p>
          <a:p>
            <a:pPr algn="just"/>
            <a:r>
              <a:rPr lang="hu-HU" dirty="0">
                <a:latin typeface="+mj-lt"/>
              </a:rPr>
              <a:t>Hagyományos kifejezések</a:t>
            </a:r>
          </a:p>
          <a:p>
            <a:r>
              <a:rPr lang="hu-HU" dirty="0">
                <a:latin typeface="+mj-lt"/>
              </a:rPr>
              <a:t>Eredetvédelmi kategóriák átgondolása</a:t>
            </a:r>
          </a:p>
          <a:p>
            <a:pPr lvl="1"/>
            <a:r>
              <a:rPr lang="hu-HU" sz="2800" dirty="0">
                <a:latin typeface="+mj-lt"/>
              </a:rPr>
              <a:t>sorvezető: asztali/táj/minőségi</a:t>
            </a:r>
          </a:p>
          <a:p>
            <a:pPr lvl="1"/>
            <a:r>
              <a:rPr lang="hu-HU" sz="2800" dirty="0">
                <a:latin typeface="+mj-lt"/>
              </a:rPr>
              <a:t>megoldandó problémák pl.: asztali minőségi pezsgő</a:t>
            </a:r>
          </a:p>
          <a:p>
            <a:r>
              <a:rPr lang="hu-HU" dirty="0">
                <a:latin typeface="+mj-lt"/>
              </a:rPr>
              <a:t>Földrajzi árujelzőt kezelő hegyközségi szervezet fogalma</a:t>
            </a:r>
          </a:p>
          <a:p>
            <a:r>
              <a:rPr lang="hu-HU" dirty="0">
                <a:latin typeface="+mj-lt"/>
              </a:rPr>
              <a:t>Termékleírástól való eseti eltérés (cukortartalom, hozam)</a:t>
            </a:r>
          </a:p>
          <a:p>
            <a:r>
              <a:rPr lang="hu-HU" dirty="0">
                <a:latin typeface="+mj-lt"/>
              </a:rPr>
              <a:t>Márkamenedzsment</a:t>
            </a:r>
          </a:p>
          <a:p>
            <a:r>
              <a:rPr lang="hu-HU" dirty="0">
                <a:latin typeface="+mj-lt"/>
              </a:rPr>
              <a:t>Termőhelyi elővásárlási opció: Eger és Tokaj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261100" y="4332726"/>
            <a:ext cx="350744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231841" y="1854541"/>
            <a:ext cx="144892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VÁLT.</a:t>
            </a:r>
          </a:p>
        </p:txBody>
      </p:sp>
    </p:spTree>
    <p:extLst>
      <p:ext uri="{BB962C8B-B14F-4D97-AF65-F5344CB8AC3E}">
        <p14:creationId xmlns:p14="http://schemas.microsoft.com/office/powerpoint/2010/main" val="8990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ePincekönyves</a:t>
            </a:r>
            <a:r>
              <a:rPr lang="hu-HU" dirty="0"/>
              <a:t> eljárások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Telepítés, kivágás engedélyezése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szüret és a szőlőfeldolgozás adminisztrációja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melléktermékek ellenőrzés melletti kivonásának bejelentése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Pincekataszter, edény nyilvántartás bejelentése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Bor előállítása (termelési jelentés) 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Egyes borászati eljárások előzetes bejelentése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üzemek közötti szállítás/áttárolás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Forgalomba hozatal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Forgalomba hozott borászati termékek belföldi értékesítése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Értékesítési jelentés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Készletjelentés</a:t>
            </a:r>
          </a:p>
          <a:p>
            <a:pPr marL="742950" indent="-742950">
              <a:buFont typeface="+mj-lt"/>
              <a:buAutoNum type="arabicPeriod"/>
            </a:pP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Jövedéki termékek közösségi adófelfüggesztéssel végzett szállítása</a:t>
            </a:r>
          </a:p>
        </p:txBody>
      </p:sp>
    </p:spTree>
    <p:extLst>
      <p:ext uri="{BB962C8B-B14F-4D97-AF65-F5344CB8AC3E}">
        <p14:creationId xmlns:p14="http://schemas.microsoft.com/office/powerpoint/2010/main" val="2601436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Földrajzi árujelzőt kezelő </a:t>
            </a:r>
            <a:r>
              <a:rPr lang="hu-HU" dirty="0" err="1"/>
              <a:t>hk</a:t>
            </a:r>
            <a:r>
              <a:rPr lang="hu-HU" dirty="0"/>
              <a:t>. szervezet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46545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>
                <a:latin typeface="+mj-lt"/>
              </a:rPr>
              <a:t>Fogalom:</a:t>
            </a:r>
          </a:p>
          <a:p>
            <a:r>
              <a:rPr lang="hu-HU" sz="3200" dirty="0">
                <a:latin typeface="+mj-lt"/>
              </a:rPr>
              <a:t>hegyközségi tanács vagy tanácsok együttesen, ennek hiányában az érintett hegyközség (2011. december 31. előtti benyújtás) </a:t>
            </a:r>
          </a:p>
          <a:p>
            <a:r>
              <a:rPr lang="hu-HU" sz="3200" dirty="0">
                <a:latin typeface="+mj-lt"/>
              </a:rPr>
              <a:t>kérelmet benyújtó hegyközség vagy hegyközségi tanács (2012. január 1. utáni benyújtás) </a:t>
            </a:r>
          </a:p>
          <a:p>
            <a:r>
              <a:rPr lang="hu-HU" sz="3200" dirty="0">
                <a:latin typeface="+mj-lt"/>
              </a:rPr>
              <a:t>borrégiós tanács (átadás esetén)</a:t>
            </a:r>
          </a:p>
          <a:p>
            <a:pPr marL="0" indent="0" algn="just">
              <a:buNone/>
            </a:pP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5515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665599" cy="1325563"/>
          </a:xfrm>
        </p:spPr>
        <p:txBody>
          <a:bodyPr/>
          <a:lstStyle/>
          <a:p>
            <a:r>
              <a:rPr lang="hu-HU" dirty="0"/>
              <a:t>Földrajzi árujelzőt kezelő </a:t>
            </a:r>
            <a:r>
              <a:rPr lang="hu-HU" dirty="0" err="1"/>
              <a:t>hk</a:t>
            </a:r>
            <a:r>
              <a:rPr lang="hu-HU" dirty="0"/>
              <a:t>. szerv. lehetőségei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2675" y="1350498"/>
            <a:ext cx="10661125" cy="4654517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+mj-lt"/>
              </a:rPr>
              <a:t>Hamisító vagy hamis termékjelölést alkalmazó hegyközségi tag eltiltása</a:t>
            </a:r>
          </a:p>
          <a:p>
            <a:r>
              <a:rPr lang="hu-HU" sz="3200" dirty="0">
                <a:latin typeface="+mj-lt"/>
              </a:rPr>
              <a:t>Földrajzi árujelző feltüntetésének engedélyezése</a:t>
            </a:r>
          </a:p>
          <a:p>
            <a:pPr lvl="1"/>
            <a:r>
              <a:rPr lang="hu-HU" sz="3200" dirty="0">
                <a:latin typeface="+mj-lt"/>
              </a:rPr>
              <a:t>szőlőt vagy bort tartalmazó nem borászati termék</a:t>
            </a:r>
          </a:p>
          <a:p>
            <a:pPr lvl="1"/>
            <a:r>
              <a:rPr lang="hu-HU" sz="3200" dirty="0">
                <a:latin typeface="+mj-lt"/>
              </a:rPr>
              <a:t>borecet</a:t>
            </a:r>
          </a:p>
          <a:p>
            <a:r>
              <a:rPr lang="hu-HU" sz="3200" dirty="0">
                <a:latin typeface="+mj-lt"/>
              </a:rPr>
              <a:t>A földrajzi árujelző termőterületén telepíthető fajták listájának meghatározása</a:t>
            </a:r>
          </a:p>
          <a:p>
            <a:r>
              <a:rPr lang="hu-HU" sz="3200" dirty="0">
                <a:latin typeface="+mj-lt"/>
              </a:rPr>
              <a:t>Hozam és cukortartalom eseti jellegű eltérésének kezdeményezése </a:t>
            </a:r>
          </a:p>
          <a:p>
            <a:r>
              <a:rPr lang="hu-HU" sz="3200" dirty="0">
                <a:latin typeface="+mj-lt"/>
              </a:rPr>
              <a:t>Termőhelyi elővásárlási opció (csak Eger és Tokaj)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676605" y="4635735"/>
            <a:ext cx="2338451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8B9970B-6782-4538-81EB-717FFE79FE19}"/>
              </a:ext>
            </a:extLst>
          </p:cNvPr>
          <p:cNvSpPr txBox="1"/>
          <p:nvPr/>
        </p:nvSpPr>
        <p:spPr>
          <a:xfrm rot="16200000">
            <a:off x="-675594" y="2298294"/>
            <a:ext cx="2336432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6850546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Termőhelyi elővásárlási opció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GI kezelő </a:t>
            </a:r>
            <a:r>
              <a:rPr lang="hu-HU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. szerv. döntése alapján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Legfeljebb 1 évre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3 feltétel: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Csak az Eger és a Tokaj névre vonatkozik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Minimális tételnagyság (&gt;200 hl)</a:t>
            </a:r>
          </a:p>
          <a:p>
            <a:pPr lvl="1"/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Borászati felvásárló kívánja megvenni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7 napon belül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10 napos halasztó hatállyal</a:t>
            </a: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637700" y="3386179"/>
            <a:ext cx="4333733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0349404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Tokaj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borvidék lehatárolása</a:t>
            </a:r>
          </a:p>
          <a:p>
            <a:r>
              <a:rPr lang="hu-HU" sz="3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Lehetőség </a:t>
            </a:r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szőlőterületek eltérő szabályozására (síkvidék, hegyvidék)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Legfontosabb borkészítési szabályok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Édesítés tilalma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Jelölési tilalmak nem borászati termékeken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Ellenőrzési jogosítványok (borvidéki tanács)</a:t>
            </a:r>
          </a:p>
          <a:p>
            <a:pPr marL="0" indent="0">
              <a:buNone/>
            </a:pPr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1366238" y="3114718"/>
            <a:ext cx="3790809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532534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5EF57F-A668-46D5-873B-19E9FE29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JELÖLÉS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89F4844-766F-4A70-8094-E1458BEC0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78102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Kötelező jelölések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2791" y="1239783"/>
            <a:ext cx="10515600" cy="5054016"/>
          </a:xfrm>
        </p:spPr>
        <p:txBody>
          <a:bodyPr>
            <a:normAutofit/>
          </a:bodyPr>
          <a:lstStyle/>
          <a:p>
            <a:endParaRPr lang="hu-HU" sz="3200" dirty="0">
              <a:latin typeface="+mj-lt"/>
            </a:endParaRPr>
          </a:p>
          <a:p>
            <a:r>
              <a:rPr lang="hu-HU" sz="3200" dirty="0">
                <a:latin typeface="+mj-lt"/>
              </a:rPr>
              <a:t>Kivételek (pl. saját fogyasztás)</a:t>
            </a:r>
          </a:p>
          <a:p>
            <a:r>
              <a:rPr lang="hu-HU" sz="3200" dirty="0">
                <a:latin typeface="+mj-lt"/>
              </a:rPr>
              <a:t>Származási ország(ok) feltüntetése</a:t>
            </a:r>
          </a:p>
          <a:p>
            <a:r>
              <a:rPr lang="hu-HU" sz="3200" dirty="0">
                <a:latin typeface="+mj-lt"/>
              </a:rPr>
              <a:t>FHA</a:t>
            </a: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584016" y="2363820"/>
            <a:ext cx="222636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</p:spTree>
    <p:extLst>
      <p:ext uri="{BB962C8B-B14F-4D97-AF65-F5344CB8AC3E}">
        <p14:creationId xmlns:p14="http://schemas.microsoft.com/office/powerpoint/2010/main" val="40307247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Választható jelölések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Kisebb földrajzi egységek feltüntetése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Szőlőfajták feltüntetése (több szőlőfajta azonos színnel és mérettel)</a:t>
            </a: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Tiltott szőlőfajta nevek asztali borokon</a:t>
            </a:r>
          </a:p>
          <a:p>
            <a:endParaRPr lang="hu-H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hu-H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Évjárat feltüntetése: &gt;30 nap, kivéve murci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584016" y="2363820"/>
            <a:ext cx="222636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35431" y="4829146"/>
            <a:ext cx="252919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19539391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Szabályozott kifejezések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/>
          </a:bodyPr>
          <a:lstStyle/>
          <a:p>
            <a:r>
              <a:rPr lang="de-DE" sz="3200" dirty="0" err="1">
                <a:latin typeface="+mj-lt"/>
              </a:rPr>
              <a:t>Tokaji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hagyományos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kifejezések</a:t>
            </a:r>
            <a:r>
              <a:rPr lang="de-DE" sz="3200" dirty="0">
                <a:latin typeface="+mj-lt"/>
              </a:rPr>
              <a:t>, a </a:t>
            </a:r>
            <a:r>
              <a:rPr lang="de-DE" sz="3200" dirty="0" err="1">
                <a:latin typeface="+mj-lt"/>
              </a:rPr>
              <a:t>termékleírás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szerint</a:t>
            </a:r>
            <a:endParaRPr lang="de-DE" sz="3200" dirty="0">
              <a:latin typeface="+mj-lt"/>
            </a:endParaRPr>
          </a:p>
          <a:p>
            <a:r>
              <a:rPr lang="de-DE" sz="3200" dirty="0" err="1">
                <a:latin typeface="+mj-lt"/>
              </a:rPr>
              <a:t>Bikavér</a:t>
            </a:r>
            <a:r>
              <a:rPr lang="de-DE" sz="3200" dirty="0">
                <a:latin typeface="+mj-lt"/>
              </a:rPr>
              <a:t> (</a:t>
            </a:r>
            <a:r>
              <a:rPr lang="de-DE" sz="3200" dirty="0" err="1">
                <a:latin typeface="+mj-lt"/>
              </a:rPr>
              <a:t>termékleírások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szerint</a:t>
            </a:r>
            <a:r>
              <a:rPr lang="de-DE" sz="3200" dirty="0">
                <a:latin typeface="+mj-lt"/>
              </a:rPr>
              <a:t>)</a:t>
            </a:r>
            <a:endParaRPr lang="hu-HU" sz="3200" dirty="0">
              <a:latin typeface="+mj-lt"/>
            </a:endParaRPr>
          </a:p>
          <a:p>
            <a:r>
              <a:rPr lang="hu-HU" sz="3200" dirty="0">
                <a:latin typeface="+mj-lt"/>
              </a:rPr>
              <a:t>További hagyományos kifejezések</a:t>
            </a:r>
          </a:p>
          <a:p>
            <a:endParaRPr lang="hu-HU" sz="3200" dirty="0">
              <a:latin typeface="+mj-lt"/>
            </a:endParaRPr>
          </a:p>
          <a:p>
            <a:r>
              <a:rPr lang="hu-HU" sz="3200" dirty="0">
                <a:latin typeface="+mj-lt"/>
              </a:rPr>
              <a:t>Feltételek változása: </a:t>
            </a:r>
          </a:p>
          <a:p>
            <a:pPr lvl="1"/>
            <a:r>
              <a:rPr lang="hu-HU" sz="3200" dirty="0">
                <a:latin typeface="+mj-lt"/>
              </a:rPr>
              <a:t>b</a:t>
            </a:r>
            <a:r>
              <a:rPr lang="de-DE" sz="3200" dirty="0" err="1">
                <a:latin typeface="+mj-lt"/>
              </a:rPr>
              <a:t>arrique</a:t>
            </a:r>
            <a:r>
              <a:rPr lang="de-DE" sz="3200" dirty="0">
                <a:latin typeface="+mj-lt"/>
              </a:rPr>
              <a:t>: (min. 6 </a:t>
            </a:r>
            <a:r>
              <a:rPr lang="de-DE" sz="3200" dirty="0" err="1">
                <a:latin typeface="+mj-lt"/>
              </a:rPr>
              <a:t>hónap</a:t>
            </a:r>
            <a:r>
              <a:rPr lang="de-DE" sz="3200" dirty="0">
                <a:latin typeface="+mj-lt"/>
              </a:rPr>
              <a:t> </a:t>
            </a:r>
            <a:r>
              <a:rPr lang="de-DE" sz="3200" dirty="0" err="1">
                <a:latin typeface="+mj-lt"/>
              </a:rPr>
              <a:t>érlelés</a:t>
            </a:r>
            <a:r>
              <a:rPr lang="de-DE" sz="3200" dirty="0">
                <a:latin typeface="+mj-lt"/>
              </a:rPr>
              <a:t>)</a:t>
            </a:r>
          </a:p>
          <a:p>
            <a:pPr lvl="1"/>
            <a:r>
              <a:rPr lang="hu-HU" sz="3200" dirty="0">
                <a:latin typeface="+mj-lt"/>
              </a:rPr>
              <a:t>b</a:t>
            </a:r>
            <a:r>
              <a:rPr lang="de-DE" sz="3200" dirty="0" err="1">
                <a:latin typeface="+mj-lt"/>
              </a:rPr>
              <a:t>lanc</a:t>
            </a:r>
            <a:r>
              <a:rPr lang="de-DE" sz="3200" dirty="0">
                <a:latin typeface="+mj-lt"/>
              </a:rPr>
              <a:t> de </a:t>
            </a:r>
            <a:r>
              <a:rPr lang="de-DE" sz="3200" dirty="0" err="1">
                <a:latin typeface="+mj-lt"/>
              </a:rPr>
              <a:t>noir</a:t>
            </a:r>
            <a:r>
              <a:rPr lang="hu-HU" sz="3200" dirty="0">
                <a:latin typeface="+mj-lt"/>
              </a:rPr>
              <a:t> (leírás</a:t>
            </a:r>
          </a:p>
          <a:p>
            <a:r>
              <a:rPr lang="hu-HU" sz="3200" dirty="0">
                <a:latin typeface="+mj-lt"/>
              </a:rPr>
              <a:t>Új kifejezések: murci, n</a:t>
            </a:r>
            <a:r>
              <a:rPr lang="de-DE" sz="3200" dirty="0" err="1">
                <a:latin typeface="+mj-lt"/>
              </a:rPr>
              <a:t>arancsbor</a:t>
            </a:r>
            <a:r>
              <a:rPr lang="hu-HU" sz="3200" dirty="0">
                <a:latin typeface="+mj-lt"/>
              </a:rPr>
              <a:t>, natúr, </a:t>
            </a:r>
            <a:r>
              <a:rPr lang="hu-HU" sz="3200" dirty="0" err="1">
                <a:latin typeface="+mj-lt"/>
              </a:rPr>
              <a:t>pétnat</a:t>
            </a:r>
            <a:endParaRPr lang="de-DE" sz="3200" dirty="0">
              <a:latin typeface="+mj-lt"/>
            </a:endParaRPr>
          </a:p>
          <a:p>
            <a:endParaRPr lang="hu-HU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2F0B2E7-ED5B-42D0-A540-938BA0A533D2}"/>
              </a:ext>
            </a:extLst>
          </p:cNvPr>
          <p:cNvSpPr txBox="1"/>
          <p:nvPr/>
        </p:nvSpPr>
        <p:spPr>
          <a:xfrm rot="16200000">
            <a:off x="-584016" y="2363820"/>
            <a:ext cx="222636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NINCS VÁLTOZÁS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F7444A8-5BBB-4BFE-8024-2871059FAFB4}"/>
              </a:ext>
            </a:extLst>
          </p:cNvPr>
          <p:cNvSpPr txBox="1"/>
          <p:nvPr/>
        </p:nvSpPr>
        <p:spPr>
          <a:xfrm rot="16200000">
            <a:off x="-735431" y="4829146"/>
            <a:ext cx="2529195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ÚJDONSÁG</a:t>
            </a:r>
          </a:p>
        </p:txBody>
      </p:sp>
    </p:spTree>
    <p:extLst>
      <p:ext uri="{BB962C8B-B14F-4D97-AF65-F5344CB8AC3E}">
        <p14:creationId xmlns:p14="http://schemas.microsoft.com/office/powerpoint/2010/main" val="41592419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descr="A képen szöveg, térkép látható&#10;&#10;Automatikusan generált leírás">
            <a:extLst>
              <a:ext uri="{FF2B5EF4-FFF2-40B4-BE49-F238E27FC236}">
                <a16:creationId xmlns:a16="http://schemas.microsoft.com/office/drawing/2014/main" id="{6DEB0C20-8BD6-452A-A648-6DDBC89F70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9" b="56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dirty="0" err="1"/>
              <a:t>Köszönöm</a:t>
            </a:r>
            <a:r>
              <a:rPr lang="en-US" sz="4000" dirty="0"/>
              <a:t> a </a:t>
            </a:r>
            <a:r>
              <a:rPr lang="en-US" sz="4000" dirty="0" err="1"/>
              <a:t>figyelmet</a:t>
            </a:r>
            <a:r>
              <a:rPr lang="en-US" sz="4000" dirty="0"/>
              <a:t>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2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ePincekönyv</a:t>
            </a:r>
            <a:r>
              <a:rPr lang="hu-HU" dirty="0"/>
              <a:t> rendszer tartalma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77500" lnSpcReduction="20000"/>
          </a:bodyPr>
          <a:lstStyle/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borászati üzemengedélyek adatai,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felvásárlási jegyek, 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szüreti bejegyzések,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termelési jelentések, 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szakmai-jövedéki nyilvántartások, 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származási bizonyítványok adatai,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a forgalomba hozatalhoz kapcsolódó adatok (különösen: az analitikai vizsgálat és az érzékszervi jellemzők megfelelősége vizsgálatának eredményei, valamint a 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forgalombahozatali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azonosító),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kísérőokmányok,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értékesítési jelentéseket,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készletjelentések</a:t>
            </a:r>
          </a:p>
        </p:txBody>
      </p:sp>
    </p:spTree>
    <p:extLst>
      <p:ext uri="{BB962C8B-B14F-4D97-AF65-F5344CB8AC3E}">
        <p14:creationId xmlns:p14="http://schemas.microsoft.com/office/powerpoint/2010/main" val="421156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yíl: jobbra mutató 45">
            <a:extLst>
              <a:ext uri="{FF2B5EF4-FFF2-40B4-BE49-F238E27FC236}">
                <a16:creationId xmlns:a16="http://schemas.microsoft.com/office/drawing/2014/main" id="{449012DA-F588-410B-B03D-FD8F0CBA53C9}"/>
              </a:ext>
            </a:extLst>
          </p:cNvPr>
          <p:cNvSpPr/>
          <p:nvPr/>
        </p:nvSpPr>
        <p:spPr>
          <a:xfrm>
            <a:off x="6033389" y="4050943"/>
            <a:ext cx="3916314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6" y="125130"/>
            <a:ext cx="10965849" cy="1325563"/>
          </a:xfrm>
        </p:spPr>
        <p:txBody>
          <a:bodyPr>
            <a:normAutofit/>
          </a:bodyPr>
          <a:lstStyle/>
          <a:p>
            <a:r>
              <a:rPr lang="hu-HU" dirty="0" err="1"/>
              <a:t>ePincekönyv</a:t>
            </a:r>
            <a:r>
              <a:rPr lang="hu-HU" dirty="0"/>
              <a:t> rendszer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76096E4-F1FB-4E87-AC36-5ADBBE9CE07E}"/>
              </a:ext>
            </a:extLst>
          </p:cNvPr>
          <p:cNvSpPr txBox="1"/>
          <p:nvPr/>
        </p:nvSpPr>
        <p:spPr>
          <a:xfrm>
            <a:off x="406400" y="1310640"/>
            <a:ext cx="738664" cy="49479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00B050"/>
                </a:solidFill>
              </a:rPr>
              <a:t>SZÜRETI BEJEGYZÉSEK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961E4D0-CC4B-42CB-BAA6-3C0962DD9A26}"/>
              </a:ext>
            </a:extLst>
          </p:cNvPr>
          <p:cNvSpPr txBox="1"/>
          <p:nvPr/>
        </p:nvSpPr>
        <p:spPr>
          <a:xfrm>
            <a:off x="1807974" y="1310640"/>
            <a:ext cx="954107" cy="405193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</a:rPr>
              <a:t>ELSŐ SZÁRMAZÁSI BIZ.</a:t>
            </a:r>
            <a:br>
              <a:rPr lang="hu-HU" sz="3200" b="1" dirty="0">
                <a:solidFill>
                  <a:srgbClr val="C00000"/>
                </a:solidFill>
              </a:rPr>
            </a:br>
            <a:r>
              <a:rPr lang="hu-HU" dirty="0">
                <a:solidFill>
                  <a:srgbClr val="C00000"/>
                </a:solidFill>
              </a:rPr>
              <a:t>(seprős újbor)</a:t>
            </a:r>
            <a:endParaRPr lang="hu-HU" sz="3200" dirty="0">
              <a:solidFill>
                <a:srgbClr val="C00000"/>
              </a:solidFill>
            </a:endParaRPr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A3167E81-E7F4-4499-8944-612CE06E5C32}"/>
              </a:ext>
            </a:extLst>
          </p:cNvPr>
          <p:cNvSpPr/>
          <p:nvPr/>
        </p:nvSpPr>
        <p:spPr>
          <a:xfrm>
            <a:off x="1145064" y="2158683"/>
            <a:ext cx="662910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6E3B5A39-BB0A-492C-8696-300052C8E0A3}"/>
              </a:ext>
            </a:extLst>
          </p:cNvPr>
          <p:cNvSpPr/>
          <p:nvPr/>
        </p:nvSpPr>
        <p:spPr>
          <a:xfrm rot="10800000">
            <a:off x="1145064" y="4175760"/>
            <a:ext cx="662910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A8C76FBA-ED3E-486E-8504-C394228A89D1}"/>
              </a:ext>
            </a:extLst>
          </p:cNvPr>
          <p:cNvSpPr txBox="1"/>
          <p:nvPr/>
        </p:nvSpPr>
        <p:spPr>
          <a:xfrm>
            <a:off x="6618288" y="1310640"/>
            <a:ext cx="1046440" cy="3423920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</a:rPr>
              <a:t>FORG. HOZATAL</a:t>
            </a:r>
            <a:br>
              <a:rPr lang="hu-HU" sz="3600" b="1" dirty="0">
                <a:solidFill>
                  <a:srgbClr val="C00000"/>
                </a:solidFill>
              </a:rPr>
            </a:br>
            <a:r>
              <a:rPr lang="hu-HU" sz="2000" dirty="0">
                <a:solidFill>
                  <a:srgbClr val="C00000"/>
                </a:solidFill>
              </a:rPr>
              <a:t>(végső </a:t>
            </a:r>
            <a:r>
              <a:rPr lang="hu-HU" sz="2000" dirty="0" err="1">
                <a:solidFill>
                  <a:srgbClr val="C00000"/>
                </a:solidFill>
              </a:rPr>
              <a:t>sz.biz</a:t>
            </a:r>
            <a:r>
              <a:rPr lang="hu-HU" sz="2000" dirty="0">
                <a:solidFill>
                  <a:srgbClr val="C00000"/>
                </a:solidFill>
              </a:rPr>
              <a:t>., </a:t>
            </a:r>
            <a:r>
              <a:rPr lang="hu-HU" sz="2000" dirty="0" err="1">
                <a:solidFill>
                  <a:srgbClr val="C00000"/>
                </a:solidFill>
              </a:rPr>
              <a:t>vizsg</a:t>
            </a:r>
            <a:r>
              <a:rPr lang="hu-HU" sz="2000" dirty="0">
                <a:solidFill>
                  <a:srgbClr val="C00000"/>
                </a:solidFill>
              </a:rPr>
              <a:t>., bejelentés)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106062E-BDF4-4BB4-8264-11D50A97E0C9}"/>
              </a:ext>
            </a:extLst>
          </p:cNvPr>
          <p:cNvSpPr txBox="1"/>
          <p:nvPr/>
        </p:nvSpPr>
        <p:spPr>
          <a:xfrm>
            <a:off x="8306089" y="1318410"/>
            <a:ext cx="1046440" cy="341615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00B050"/>
                </a:solidFill>
              </a:rPr>
              <a:t>KÍSÉRŐOKMÁNY </a:t>
            </a:r>
            <a:r>
              <a:rPr lang="hu-HU" sz="2000" b="1" dirty="0">
                <a:solidFill>
                  <a:srgbClr val="00B050"/>
                </a:solidFill>
              </a:rPr>
              <a:t>(BKO/számla)</a:t>
            </a:r>
            <a:endParaRPr lang="hu-HU" sz="2000" dirty="0">
              <a:solidFill>
                <a:srgbClr val="00B050"/>
              </a:solidFill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A71C577-FE1F-4751-9A34-C33F076337BC}"/>
              </a:ext>
            </a:extLst>
          </p:cNvPr>
          <p:cNvSpPr txBox="1"/>
          <p:nvPr/>
        </p:nvSpPr>
        <p:spPr>
          <a:xfrm>
            <a:off x="3382832" y="1318410"/>
            <a:ext cx="2637634" cy="415498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vert="horz" wrap="square" rtlCol="0" anchor="t">
            <a:spAutoFit/>
          </a:bodyPr>
          <a:lstStyle/>
          <a:p>
            <a:pPr algn="ctr"/>
            <a:r>
              <a:rPr lang="hu-HU" sz="3600" b="1" dirty="0">
                <a:solidFill>
                  <a:srgbClr val="00B050"/>
                </a:solidFill>
              </a:rPr>
              <a:t>SZAKMAI-JÖVEDÉKI NYILVÁNTARTÁS</a:t>
            </a:r>
          </a:p>
          <a:p>
            <a:pPr algn="ctr"/>
            <a:endParaRPr lang="hu-HU" sz="2000" b="1" dirty="0">
              <a:solidFill>
                <a:srgbClr val="00B050"/>
              </a:solidFill>
            </a:endParaRPr>
          </a:p>
          <a:p>
            <a:pPr algn="ctr"/>
            <a:r>
              <a:rPr lang="hu-HU" sz="2000" b="1" dirty="0">
                <a:solidFill>
                  <a:srgbClr val="00B050"/>
                </a:solidFill>
              </a:rPr>
              <a:t>(bortermelői regiszter/kisüzemi bortermelői regiszter)</a:t>
            </a:r>
          </a:p>
          <a:p>
            <a:pPr algn="ctr"/>
            <a:endParaRPr lang="hu-HU" sz="2000" b="1" dirty="0">
              <a:solidFill>
                <a:srgbClr val="00B050"/>
              </a:solidFill>
            </a:endParaRPr>
          </a:p>
          <a:p>
            <a:pPr algn="ctr"/>
            <a:endParaRPr lang="hu-HU" sz="2000" dirty="0">
              <a:solidFill>
                <a:srgbClr val="00B050"/>
              </a:solidFill>
            </a:endParaRPr>
          </a:p>
        </p:txBody>
      </p:sp>
      <p:sp>
        <p:nvSpPr>
          <p:cNvPr id="24" name="Nyíl: jobbra mutató 23">
            <a:extLst>
              <a:ext uri="{FF2B5EF4-FFF2-40B4-BE49-F238E27FC236}">
                <a16:creationId xmlns:a16="http://schemas.microsoft.com/office/drawing/2014/main" id="{85CD6B8D-225A-4187-A7B3-8B826CFDDD0D}"/>
              </a:ext>
            </a:extLst>
          </p:cNvPr>
          <p:cNvSpPr/>
          <p:nvPr/>
        </p:nvSpPr>
        <p:spPr>
          <a:xfrm>
            <a:off x="2775004" y="2780207"/>
            <a:ext cx="619447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Nyíl: jobbra mutató 25">
            <a:extLst>
              <a:ext uri="{FF2B5EF4-FFF2-40B4-BE49-F238E27FC236}">
                <a16:creationId xmlns:a16="http://schemas.microsoft.com/office/drawing/2014/main" id="{8989B9CF-969B-49D3-AD22-4287E1158644}"/>
              </a:ext>
            </a:extLst>
          </p:cNvPr>
          <p:cNvSpPr/>
          <p:nvPr/>
        </p:nvSpPr>
        <p:spPr>
          <a:xfrm>
            <a:off x="6033389" y="2778183"/>
            <a:ext cx="571976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Nyíl: jobbra mutató 27">
            <a:extLst>
              <a:ext uri="{FF2B5EF4-FFF2-40B4-BE49-F238E27FC236}">
                <a16:creationId xmlns:a16="http://schemas.microsoft.com/office/drawing/2014/main" id="{28A044FC-D215-40C7-B3C6-28571BB94046}"/>
              </a:ext>
            </a:extLst>
          </p:cNvPr>
          <p:cNvSpPr/>
          <p:nvPr/>
        </p:nvSpPr>
        <p:spPr>
          <a:xfrm>
            <a:off x="7693001" y="2772786"/>
            <a:ext cx="571976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AC7B3EC4-A800-4F0B-8745-47CDAD5F7E9E}"/>
              </a:ext>
            </a:extLst>
          </p:cNvPr>
          <p:cNvSpPr txBox="1"/>
          <p:nvPr/>
        </p:nvSpPr>
        <p:spPr>
          <a:xfrm rot="5400000">
            <a:off x="4445998" y="4701994"/>
            <a:ext cx="492443" cy="265649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dirty="0">
                <a:solidFill>
                  <a:srgbClr val="00B050"/>
                </a:solidFill>
              </a:rPr>
              <a:t>KÍSÉRŐOKMÁNY</a:t>
            </a:r>
            <a:endParaRPr lang="hu-HU" sz="2000" dirty="0">
              <a:solidFill>
                <a:srgbClr val="00B050"/>
              </a:solidFill>
            </a:endParaRPr>
          </a:p>
        </p:txBody>
      </p:sp>
      <p:sp>
        <p:nvSpPr>
          <p:cNvPr id="32" name="Nyíl: jobbra mutató 31">
            <a:extLst>
              <a:ext uri="{FF2B5EF4-FFF2-40B4-BE49-F238E27FC236}">
                <a16:creationId xmlns:a16="http://schemas.microsoft.com/office/drawing/2014/main" id="{6F3F7BC5-92EF-49D4-A3EE-83FC76E5D81A}"/>
              </a:ext>
            </a:extLst>
          </p:cNvPr>
          <p:cNvSpPr/>
          <p:nvPr/>
        </p:nvSpPr>
        <p:spPr>
          <a:xfrm rot="5400000">
            <a:off x="4538130" y="5350531"/>
            <a:ext cx="308178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DDAB1F7D-1A91-4866-B6D1-D2F5476BFC16}"/>
              </a:ext>
            </a:extLst>
          </p:cNvPr>
          <p:cNvSpPr txBox="1"/>
          <p:nvPr/>
        </p:nvSpPr>
        <p:spPr>
          <a:xfrm rot="5400000">
            <a:off x="7727567" y="3848433"/>
            <a:ext cx="492443" cy="275747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dirty="0">
                <a:solidFill>
                  <a:srgbClr val="0070C0"/>
                </a:solidFill>
              </a:rPr>
              <a:t>veszteségek</a:t>
            </a:r>
            <a:endParaRPr lang="hu-HU" sz="2000" dirty="0">
              <a:solidFill>
                <a:srgbClr val="0070C0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9A9E752C-D588-442D-B8EC-E59A890F8685}"/>
              </a:ext>
            </a:extLst>
          </p:cNvPr>
          <p:cNvSpPr txBox="1"/>
          <p:nvPr/>
        </p:nvSpPr>
        <p:spPr>
          <a:xfrm>
            <a:off x="9993890" y="1318410"/>
            <a:ext cx="1824986" cy="1477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endParaRPr lang="hu-HU" sz="2500" b="1" dirty="0">
              <a:solidFill>
                <a:srgbClr val="0070C0"/>
              </a:solidFill>
            </a:endParaRPr>
          </a:p>
          <a:p>
            <a:pPr algn="ctr"/>
            <a:r>
              <a:rPr lang="hu-HU" sz="2000" b="1" dirty="0">
                <a:solidFill>
                  <a:srgbClr val="0070C0"/>
                </a:solidFill>
              </a:rPr>
              <a:t>ÉRTÉKESÍTÉSI JELENTÉS</a:t>
            </a:r>
          </a:p>
          <a:p>
            <a:pPr algn="ctr"/>
            <a:endParaRPr lang="hu-HU" sz="2500" dirty="0">
              <a:solidFill>
                <a:srgbClr val="0070C0"/>
              </a:solidFill>
            </a:endParaRP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id="{8D97B6C8-FD63-47FF-8B10-EDA61277727A}"/>
              </a:ext>
            </a:extLst>
          </p:cNvPr>
          <p:cNvSpPr txBox="1"/>
          <p:nvPr/>
        </p:nvSpPr>
        <p:spPr>
          <a:xfrm>
            <a:off x="9974902" y="3257232"/>
            <a:ext cx="1824986" cy="1477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vert="horz" wrap="square" rtlCol="0" anchor="ctr">
            <a:spAutoFit/>
          </a:bodyPr>
          <a:lstStyle/>
          <a:p>
            <a:pPr algn="ctr"/>
            <a:endParaRPr lang="hu-HU" sz="2500" b="1" dirty="0">
              <a:solidFill>
                <a:srgbClr val="0070C0"/>
              </a:solidFill>
            </a:endParaRPr>
          </a:p>
          <a:p>
            <a:pPr algn="ctr"/>
            <a:r>
              <a:rPr lang="hu-HU" sz="2000" b="1" dirty="0">
                <a:solidFill>
                  <a:srgbClr val="0070C0"/>
                </a:solidFill>
              </a:rPr>
              <a:t>KÉSZLET-JELENTÉS</a:t>
            </a:r>
          </a:p>
          <a:p>
            <a:pPr algn="ctr"/>
            <a:endParaRPr lang="hu-HU" sz="2500" dirty="0">
              <a:solidFill>
                <a:srgbClr val="0070C0"/>
              </a:solidFill>
            </a:endParaRPr>
          </a:p>
        </p:txBody>
      </p:sp>
      <p:sp>
        <p:nvSpPr>
          <p:cNvPr id="42" name="Nyíl: jobbra mutató 41">
            <a:extLst>
              <a:ext uri="{FF2B5EF4-FFF2-40B4-BE49-F238E27FC236}">
                <a16:creationId xmlns:a16="http://schemas.microsoft.com/office/drawing/2014/main" id="{6EE9D6C1-096B-442E-8939-CDA56E6E8DCB}"/>
              </a:ext>
            </a:extLst>
          </p:cNvPr>
          <p:cNvSpPr/>
          <p:nvPr/>
        </p:nvSpPr>
        <p:spPr>
          <a:xfrm>
            <a:off x="9402926" y="1777674"/>
            <a:ext cx="571976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Nyíl: jobbra mutató 43">
            <a:extLst>
              <a:ext uri="{FF2B5EF4-FFF2-40B4-BE49-F238E27FC236}">
                <a16:creationId xmlns:a16="http://schemas.microsoft.com/office/drawing/2014/main" id="{40AEBF3D-0496-4D6E-8C99-A3AF74C55823}"/>
              </a:ext>
            </a:extLst>
          </p:cNvPr>
          <p:cNvSpPr/>
          <p:nvPr/>
        </p:nvSpPr>
        <p:spPr>
          <a:xfrm>
            <a:off x="9402926" y="3395902"/>
            <a:ext cx="571976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8" name="Nyíl: jobbra mutató 47">
            <a:extLst>
              <a:ext uri="{FF2B5EF4-FFF2-40B4-BE49-F238E27FC236}">
                <a16:creationId xmlns:a16="http://schemas.microsoft.com/office/drawing/2014/main" id="{32854651-7A7D-468E-912C-7D8DD1AEB6B5}"/>
              </a:ext>
            </a:extLst>
          </p:cNvPr>
          <p:cNvSpPr/>
          <p:nvPr/>
        </p:nvSpPr>
        <p:spPr>
          <a:xfrm>
            <a:off x="6004214" y="4915818"/>
            <a:ext cx="571976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402B82C-AB4B-448E-BE89-E7AA74291175}"/>
              </a:ext>
            </a:extLst>
          </p:cNvPr>
          <p:cNvSpPr txBox="1"/>
          <p:nvPr/>
        </p:nvSpPr>
        <p:spPr>
          <a:xfrm rot="5400000">
            <a:off x="1931267" y="5149192"/>
            <a:ext cx="800219" cy="176209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vert="vert270" wrap="square" rtlCol="0" anchor="ctr">
            <a:spAutoFit/>
          </a:bodyPr>
          <a:lstStyle/>
          <a:p>
            <a:pPr algn="ctr"/>
            <a:r>
              <a:rPr lang="hu-HU" sz="2000" b="1" dirty="0">
                <a:solidFill>
                  <a:srgbClr val="0070C0"/>
                </a:solidFill>
              </a:rPr>
              <a:t>TERMELÉSI JELENTÉS</a:t>
            </a:r>
            <a:endParaRPr lang="hu-HU" sz="2000" dirty="0">
              <a:solidFill>
                <a:srgbClr val="0070C0"/>
              </a:solidFill>
            </a:endParaRPr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43C1293B-DFBF-4636-B503-5589D757B3C9}"/>
              </a:ext>
            </a:extLst>
          </p:cNvPr>
          <p:cNvSpPr/>
          <p:nvPr/>
        </p:nvSpPr>
        <p:spPr>
          <a:xfrm rot="5400000">
            <a:off x="2130938" y="5216953"/>
            <a:ext cx="308178" cy="558800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07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 dirty="0" err="1"/>
              <a:t>ePincekönyv</a:t>
            </a:r>
            <a:r>
              <a:rPr lang="hu-HU" dirty="0"/>
              <a:t> rendszer bevezetése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693"/>
            <a:ext cx="10515600" cy="50540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KÖTELEZŐ ELEKTRONIKUS NYILVÁNTARTÁSVEZETÉS ÉS ÜGYINTÉZÉS (közvetlenül vagy külső szoftveren keresztül)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2021. nyarán: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5000 hl feletti bortermelés (legutolsó 3 lezárt borpiaci év átlaga – kb. 80-90 </a:t>
            </a:r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tag),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100 ha feletti szőlőtermelő (legutolsó 3 lezárt borpiaci év átlaga – kb. 30-40 hegyközségi tag)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2022. nyarán: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minden nem kisüzemi bortermelő (kb. 2000 </a:t>
            </a:r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tag),</a:t>
            </a:r>
          </a:p>
          <a:p>
            <a:pPr lvl="1"/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10 ha feletti szőlőtermelő (legutolsó 3 lezárt borpiaci év átlaga- kb. 1100 </a:t>
            </a:r>
            <a:r>
              <a:rPr lang="hu-HU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tag)</a:t>
            </a:r>
            <a:endParaRPr lang="hu-HU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hu-HU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FAKULTATÍV HASZNÁLAT</a:t>
            </a:r>
          </a:p>
          <a:p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Bárki más (kb. 30-35 ezer </a:t>
            </a:r>
            <a:r>
              <a:rPr lang="hu-HU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hk</a:t>
            </a:r>
            <a:r>
              <a:rPr lang="hu-H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. tag)</a:t>
            </a:r>
          </a:p>
        </p:txBody>
      </p:sp>
    </p:spTree>
    <p:extLst>
      <p:ext uri="{BB962C8B-B14F-4D97-AF65-F5344CB8AC3E}">
        <p14:creationId xmlns:p14="http://schemas.microsoft.com/office/powerpoint/2010/main" val="122471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2929</Words>
  <Application>Microsoft Office PowerPoint</Application>
  <PresentationFormat>Szélesvásznú</PresentationFormat>
  <Paragraphs>602</Paragraphs>
  <Slides>68</Slides>
  <Notes>59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68</vt:i4>
      </vt:variant>
    </vt:vector>
  </HeadingPairs>
  <TitlesOfParts>
    <vt:vector size="72" baseType="lpstr">
      <vt:lpstr>Arial</vt:lpstr>
      <vt:lpstr>Calibri</vt:lpstr>
      <vt:lpstr>Calibri Light</vt:lpstr>
      <vt:lpstr>Office-téma</vt:lpstr>
      <vt:lpstr>Az új Bortörvény és végrehajtási rendeletei</vt:lpstr>
      <vt:lpstr>BEVEZETÉS</vt:lpstr>
      <vt:lpstr>Az új borjogi szabályozás</vt:lpstr>
      <vt:lpstr>Az új Bortörvény alapelvei</vt:lpstr>
      <vt:lpstr>AZ ePINCEKÖNYV RENDSZER</vt:lpstr>
      <vt:lpstr>ePincekönyves eljárások</vt:lpstr>
      <vt:lpstr>Az ePincekönyv rendszer tartalma</vt:lpstr>
      <vt:lpstr>ePincekönyv rendszer</vt:lpstr>
      <vt:lpstr>Az ePincekönyv rendszer bevezetése</vt:lpstr>
      <vt:lpstr>SZŐLŐTERMESZTÉS</vt:lpstr>
      <vt:lpstr>Szőlő termőhelyi kataszter - áttekintés</vt:lpstr>
      <vt:lpstr>Szőlő termőhelyi kataszteri eljárás</vt:lpstr>
      <vt:lpstr>Szőlő termőhelyi kataszteri eljárás</vt:lpstr>
      <vt:lpstr>Szőlő termőhelyi kataszteri eljárás</vt:lpstr>
      <vt:lpstr>Szőlő termőhelyi kataszteri eljárás</vt:lpstr>
      <vt:lpstr>Szőlőfajták osztályba sorolása - áttekintés</vt:lpstr>
      <vt:lpstr>A szőlőfajták osztályba sorolásának eljárása</vt:lpstr>
      <vt:lpstr>A szőlőfajták osztályba sorolásának eljárása</vt:lpstr>
      <vt:lpstr>A szőlőfajták osztályba sorolásának eljárása</vt:lpstr>
      <vt:lpstr>A rendeltetésszerű művelés - áttekintés</vt:lpstr>
      <vt:lpstr>A rendeltetésszerű művelés eljárása</vt:lpstr>
      <vt:lpstr>Szőlőtelepítés és kivágás - áttekintés</vt:lpstr>
      <vt:lpstr>A szőlőtelepítésre vonatkozó szabályok</vt:lpstr>
      <vt:lpstr>Új telepítési engedély</vt:lpstr>
      <vt:lpstr>Újratelepítés</vt:lpstr>
      <vt:lpstr>Telepítés, kivágás bejelentése</vt:lpstr>
      <vt:lpstr>A telepítéssel, kivágással kapcsolatos szankciók</vt:lpstr>
      <vt:lpstr>SZÜRET</vt:lpstr>
      <vt:lpstr>Borgazdasági egység</vt:lpstr>
      <vt:lpstr>A szüret és a szüreti bejegyzés</vt:lpstr>
      <vt:lpstr>Saját feldolgozás</vt:lpstr>
      <vt:lpstr>Felvásárlónak való átadás – felvásárlási jegy I.</vt:lpstr>
      <vt:lpstr>Felvásárlónak való átadás – felvásárlási jegy II.</vt:lpstr>
      <vt:lpstr>Termelői szerveződések</vt:lpstr>
      <vt:lpstr>BORÁSZATI TERMÉKEK ELŐÁLLÍTÁSA KISZERELÉSE ÉS TÁROLÁSA</vt:lpstr>
      <vt:lpstr>Üzemengedély</vt:lpstr>
      <vt:lpstr>Üzemengedély – különleges esetek</vt:lpstr>
      <vt:lpstr>Első származási bizonyítvány</vt:lpstr>
      <vt:lpstr>Melléktermékek kivonása - áttekintés</vt:lpstr>
      <vt:lpstr>A borászati melléktermékek kivonása</vt:lpstr>
      <vt:lpstr>A borászati melléktermékek kivonása</vt:lpstr>
      <vt:lpstr>Borászati eljárások - különleges szabályok</vt:lpstr>
      <vt:lpstr>Szakmai-jövedéki nyilvántartások</vt:lpstr>
      <vt:lpstr>Szakmai-jövedéki nyilvántartás - TÍPUSOK</vt:lpstr>
      <vt:lpstr>Szakmai-jövedéki nyilvántartás – TARTALOM</vt:lpstr>
      <vt:lpstr>Szakmai-jövedéki nyilvántartás - HATÁRIDŐK I.</vt:lpstr>
      <vt:lpstr>Szakmai-jövedéki nyilvántartás - HATÁRIDŐK II.</vt:lpstr>
      <vt:lpstr>Szakmai-jövedéki nyilvántartás - HATÁRIDŐK III.</vt:lpstr>
      <vt:lpstr>Kísérőokmányok</vt:lpstr>
      <vt:lpstr>Készletjelentés és értékesítési jelentés</vt:lpstr>
      <vt:lpstr>Borászati kísérletek</vt:lpstr>
      <vt:lpstr>FORGALOMBA HOZATAL</vt:lpstr>
      <vt:lpstr>A forgalomba hozatal eljárása</vt:lpstr>
      <vt:lpstr>Az érzékszervi vizsgálatok szabályai</vt:lpstr>
      <vt:lpstr>Regisztrált borversenyek</vt:lpstr>
      <vt:lpstr>Borbíráló képzés és vizsga</vt:lpstr>
      <vt:lpstr>Speciális esetek</vt:lpstr>
      <vt:lpstr>EREDETVÉDELEM</vt:lpstr>
      <vt:lpstr>Eredetvédelem áttekintő</vt:lpstr>
      <vt:lpstr>Földrajzi árujelzőt kezelő hk. szervezet</vt:lpstr>
      <vt:lpstr>Földrajzi árujelzőt kezelő hk. szerv. lehetőségei</vt:lpstr>
      <vt:lpstr>Termőhelyi elővásárlási opció</vt:lpstr>
      <vt:lpstr>Tokaj</vt:lpstr>
      <vt:lpstr>JELÖLÉS</vt:lpstr>
      <vt:lpstr>Kötelező jelölések</vt:lpstr>
      <vt:lpstr>Választható jelölések</vt:lpstr>
      <vt:lpstr>Szabályozott kifejezések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Borjogi és bormarketing aktualitások</dc:title>
  <dc:creator>Gál Péter</dc:creator>
  <cp:lastModifiedBy>Gál Péter</cp:lastModifiedBy>
  <cp:revision>153</cp:revision>
  <dcterms:created xsi:type="dcterms:W3CDTF">2020-02-27T05:42:29Z</dcterms:created>
  <dcterms:modified xsi:type="dcterms:W3CDTF">2021-01-28T06:26:23Z</dcterms:modified>
</cp:coreProperties>
</file>