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5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6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7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7" r:id="rId3"/>
    <p:sldMasterId id="2147483694" r:id="rId4"/>
    <p:sldMasterId id="2147483711" r:id="rId5"/>
    <p:sldMasterId id="2147483728" r:id="rId6"/>
    <p:sldMasterId id="2147483762" r:id="rId7"/>
    <p:sldMasterId id="2147483779" r:id="rId8"/>
  </p:sldMasterIdLst>
  <p:notesMasterIdLst>
    <p:notesMasterId r:id="rId20"/>
  </p:notesMasterIdLst>
  <p:sldIdLst>
    <p:sldId id="262" r:id="rId9"/>
    <p:sldId id="260" r:id="rId10"/>
    <p:sldId id="268" r:id="rId11"/>
    <p:sldId id="269" r:id="rId12"/>
    <p:sldId id="270" r:id="rId13"/>
    <p:sldId id="272" r:id="rId14"/>
    <p:sldId id="263" r:id="rId15"/>
    <p:sldId id="264" r:id="rId16"/>
    <p:sldId id="266" r:id="rId17"/>
    <p:sldId id="257" r:id="rId18"/>
    <p:sldId id="271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78010-4A08-468F-9897-91840D710BAF}" type="datetimeFigureOut">
              <a:rPr lang="hu-HU" smtClean="0"/>
              <a:t>2019.01.02.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F5248-1F53-4924-B917-5C142B94E9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097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04550" indent="-200414" defTabSz="393869" eaLnBrk="0" fontAlgn="base" hangingPunct="0">
              <a:spcBef>
                <a:spcPct val="0"/>
              </a:spcBef>
              <a:spcAft>
                <a:spcPct val="0"/>
              </a:spcAft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05377" indent="-200414" defTabSz="393869" eaLnBrk="0" fontAlgn="base" hangingPunct="0">
              <a:spcBef>
                <a:spcPct val="0"/>
              </a:spcBef>
              <a:spcAft>
                <a:spcPct val="0"/>
              </a:spcAft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06204" indent="-200414" defTabSz="393869" eaLnBrk="0" fontAlgn="base" hangingPunct="0">
              <a:spcBef>
                <a:spcPct val="0"/>
              </a:spcBef>
              <a:spcAft>
                <a:spcPct val="0"/>
              </a:spcAft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07032" indent="-200414" defTabSz="393869" eaLnBrk="0" fontAlgn="base" hangingPunct="0">
              <a:spcBef>
                <a:spcPct val="0"/>
              </a:spcBef>
              <a:spcAft>
                <a:spcPct val="0"/>
              </a:spcAft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fld id="{B5BB6E6E-81CF-43CF-9D70-C4061F280BDA}" type="slidenum">
              <a:rPr lang="hu-HU" altLang="hu-HU">
                <a:solidFill>
                  <a:srgbClr val="000000"/>
                </a:solidFill>
                <a:latin typeface="Times New Roman" pitchFamily="18" charset="0"/>
              </a:rPr>
              <a:pPr/>
              <a:t>2</a:t>
            </a:fld>
            <a:endParaRPr lang="hu-HU" altLang="hu-H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204550" indent="-200414" defTabSz="393869" eaLnBrk="0" fontAlgn="base" hangingPunct="0">
              <a:spcBef>
                <a:spcPct val="0"/>
              </a:spcBef>
              <a:spcAft>
                <a:spcPct val="0"/>
              </a:spcAft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605377" indent="-200414" defTabSz="393869" eaLnBrk="0" fontAlgn="base" hangingPunct="0">
              <a:spcBef>
                <a:spcPct val="0"/>
              </a:spcBef>
              <a:spcAft>
                <a:spcPct val="0"/>
              </a:spcAft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006204" indent="-200414" defTabSz="393869" eaLnBrk="0" fontAlgn="base" hangingPunct="0">
              <a:spcBef>
                <a:spcPct val="0"/>
              </a:spcBef>
              <a:spcAft>
                <a:spcPct val="0"/>
              </a:spcAft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407032" indent="-200414" defTabSz="393869" eaLnBrk="0" fontAlgn="base" hangingPunct="0">
              <a:spcBef>
                <a:spcPct val="0"/>
              </a:spcBef>
              <a:spcAft>
                <a:spcPct val="0"/>
              </a:spcAft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fld id="{02040977-1863-424F-AF63-01BFBB6747D6}" type="slidenum">
              <a:rPr lang="hu-HU" altLang="hu-HU">
                <a:solidFill>
                  <a:srgbClr val="000000"/>
                </a:solidFill>
                <a:latin typeface="Times New Roman" pitchFamily="18" charset="0"/>
              </a:rPr>
              <a:pPr/>
              <a:t>4</a:t>
            </a:fld>
            <a:endParaRPr lang="hu-HU" altLang="hu-H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5FDD-F064-4AFF-BD6D-AED87DFACA6A}" type="datetimeFigureOut">
              <a:rPr lang="hu-HU" smtClean="0"/>
              <a:t>2019.01.02.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F6B4-5A2C-46C7-8E7D-ECDBED3778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796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5FDD-F064-4AFF-BD6D-AED87DFACA6A}" type="datetimeFigureOut">
              <a:rPr lang="hu-HU" smtClean="0"/>
              <a:t>2019.01.02.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F6B4-5A2C-46C7-8E7D-ECDBED3778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102403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270B1-5EA9-4749-8958-FC195FC2F581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30AAF0E7-3B4F-41D2-A8F7-D5C54DC0F214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25045895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6E96-D6E3-413A-93A4-BECE402642A7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79A6913A-6B36-4209-8577-6BDCB584E40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50636206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54B6-09F0-43B6-863C-78D7E5DEDFA4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545266A0-BBDC-4D23-A12B-2233E6AB760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5647984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2914C-27AB-42BC-9D4E-06B242D5890B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D7842077-D9D8-401F-A75E-981B4D626B98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11036379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“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9AF7-F002-45EB-9948-9D6C9287C8C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6E31F915-2D62-43EB-ACD4-A27DC912689A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1057149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F23A-0467-4242-9018-AF9523BD2E04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BF5E7A04-6B6B-46D4-8EEC-5FE6E4C096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26147612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AF4CC-305B-4AE7-BFB4-6B06B7E15983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67AC7-C1A9-46DF-A26A-CA25A6E89FBC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1762622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DC791-D004-49F6-B981-1609F542D20E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33F2C-05D8-4F0E-BA0D-3932748CD11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68524756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2147483646 w 8042"/>
              <a:gd name="T1" fmla="*/ 2147483646 h 10000"/>
              <a:gd name="T2" fmla="*/ 2147483646 w 8042"/>
              <a:gd name="T3" fmla="*/ 2147483646 h 10000"/>
              <a:gd name="T4" fmla="*/ 2147483646 w 8042"/>
              <a:gd name="T5" fmla="*/ 2147483646 h 10000"/>
              <a:gd name="T6" fmla="*/ 2147483646 w 8042"/>
              <a:gd name="T7" fmla="*/ 2147483646 h 10000"/>
              <a:gd name="T8" fmla="*/ 2147483646 w 8042"/>
              <a:gd name="T9" fmla="*/ 2147483646 h 10000"/>
              <a:gd name="T10" fmla="*/ 2147483646 w 8042"/>
              <a:gd name="T11" fmla="*/ 2147483646 h 10000"/>
              <a:gd name="T12" fmla="*/ 2147483646 w 8042"/>
              <a:gd name="T13" fmla="*/ 2147483646 h 10000"/>
              <a:gd name="T14" fmla="*/ 2147483646 w 8042"/>
              <a:gd name="T15" fmla="*/ 2147483646 h 10000"/>
              <a:gd name="T16" fmla="*/ 2147483646 w 8042"/>
              <a:gd name="T17" fmla="*/ 0 h 10000"/>
              <a:gd name="T18" fmla="*/ 0 w 8042"/>
              <a:gd name="T19" fmla="*/ 2147483646 h 10000"/>
              <a:gd name="T20" fmla="*/ 2147483646 w 8042"/>
              <a:gd name="T21" fmla="*/ 2147483646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E6352-4D36-448F-B524-207A089E311D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fld id="{03574C90-F903-47FE-BF1A-02C9660424C5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9070834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80648-357E-48C7-9A18-FB69EC8F9479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BA28B-7D3F-4BF7-8083-598470F858E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85105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5FDD-F064-4AFF-BD6D-AED87DFACA6A}" type="datetimeFigureOut">
              <a:rPr lang="hu-HU" smtClean="0"/>
              <a:t>2019.01.02.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F6B4-5A2C-46C7-8E7D-ECDBED3778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468063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BA1F1-B720-4317-A49C-0F05CCE22E51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C56E524C-6F07-4701-BE11-4D73BE5DAB8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01904496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E334A-46E0-4C59-A1E4-3D247720DA8F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4E374-3519-4558-BEB7-DB1645EC92B2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7166115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54160-FB46-43FA-9DE7-F32F02A19520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94804-A6FE-4AB6-94CD-100B6EE64C0F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22279863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6B54-0C6F-49B8-925A-64FB0AF7385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7ED0B-A4CF-4757-A838-B2F71517C40D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72312983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7C855-59F9-4EC0-86F8-A3ABDEEC4CC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D61DC-9522-4558-815B-9B79622EB6D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02867700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1CBB8-401E-4E66-A7C7-D3E8250AD789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54985-D94A-4D88-B41B-F1ACA4810E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96669838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270B1-5EA9-4749-8958-FC195FC2F581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30AAF0E7-3B4F-41D2-A8F7-D5C54DC0F214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01858601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6E96-D6E3-413A-93A4-BECE402642A7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79A6913A-6B36-4209-8577-6BDCB584E40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09324645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54B6-09F0-43B6-863C-78D7E5DEDFA4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545266A0-BBDC-4D23-A12B-2233E6AB760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97828410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2914C-27AB-42BC-9D4E-06B242D5890B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D7842077-D9D8-401F-A75E-981B4D626B98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013661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2147483646 w 8042"/>
              <a:gd name="T1" fmla="*/ 2147483646 h 10000"/>
              <a:gd name="T2" fmla="*/ 2147483646 w 8042"/>
              <a:gd name="T3" fmla="*/ 2147483646 h 10000"/>
              <a:gd name="T4" fmla="*/ 2147483646 w 8042"/>
              <a:gd name="T5" fmla="*/ 2147483646 h 10000"/>
              <a:gd name="T6" fmla="*/ 2147483646 w 8042"/>
              <a:gd name="T7" fmla="*/ 2147483646 h 10000"/>
              <a:gd name="T8" fmla="*/ 2147483646 w 8042"/>
              <a:gd name="T9" fmla="*/ 2147483646 h 10000"/>
              <a:gd name="T10" fmla="*/ 2147483646 w 8042"/>
              <a:gd name="T11" fmla="*/ 2147483646 h 10000"/>
              <a:gd name="T12" fmla="*/ 2147483646 w 8042"/>
              <a:gd name="T13" fmla="*/ 2147483646 h 10000"/>
              <a:gd name="T14" fmla="*/ 2147483646 w 8042"/>
              <a:gd name="T15" fmla="*/ 2147483646 h 10000"/>
              <a:gd name="T16" fmla="*/ 2147483646 w 8042"/>
              <a:gd name="T17" fmla="*/ 0 h 10000"/>
              <a:gd name="T18" fmla="*/ 0 w 8042"/>
              <a:gd name="T19" fmla="*/ 2147483646 h 10000"/>
              <a:gd name="T20" fmla="*/ 2147483646 w 8042"/>
              <a:gd name="T21" fmla="*/ 2147483646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E6352-4D36-448F-B524-207A089E311D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fld id="{03574C90-F903-47FE-BF1A-02C9660424C5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48616275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“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9AF7-F002-45EB-9948-9D6C9287C8C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6E31F915-2D62-43EB-ACD4-A27DC912689A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80653683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F23A-0467-4242-9018-AF9523BD2E04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BF5E7A04-6B6B-46D4-8EEC-5FE6E4C096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20908937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AF4CC-305B-4AE7-BFB4-6B06B7E15983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67AC7-C1A9-46DF-A26A-CA25A6E89FBC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46869094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DC791-D004-49F6-B981-1609F542D20E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33F2C-05D8-4F0E-BA0D-3932748CD11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094359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80648-357E-48C7-9A18-FB69EC8F9479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BA28B-7D3F-4BF7-8083-598470F858E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804175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BA1F1-B720-4317-A49C-0F05CCE22E51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C56E524C-6F07-4701-BE11-4D73BE5DAB8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30450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E334A-46E0-4C59-A1E4-3D247720DA8F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4E374-3519-4558-BEB7-DB1645EC92B2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943533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54160-FB46-43FA-9DE7-F32F02A19520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94804-A6FE-4AB6-94CD-100B6EE64C0F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160344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6B54-0C6F-49B8-925A-64FB0AF7385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7ED0B-A4CF-4757-A838-B2F71517C40D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181243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7C855-59F9-4EC0-86F8-A3ABDEEC4CC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D61DC-9522-4558-815B-9B79622EB6D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095097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1CBB8-401E-4E66-A7C7-D3E8250AD789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54985-D94A-4D88-B41B-F1ACA4810E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13589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5FDD-F064-4AFF-BD6D-AED87DFACA6A}" type="datetimeFigureOut">
              <a:rPr lang="hu-HU" smtClean="0"/>
              <a:t>2019.01.02.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F6B4-5A2C-46C7-8E7D-ECDBED3778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09147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270B1-5EA9-4749-8958-FC195FC2F581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30AAF0E7-3B4F-41D2-A8F7-D5C54DC0F214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128924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6E96-D6E3-413A-93A4-BECE402642A7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79A6913A-6B36-4209-8577-6BDCB584E40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981338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54B6-09F0-43B6-863C-78D7E5DEDFA4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545266A0-BBDC-4D23-A12B-2233E6AB760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1876553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2914C-27AB-42BC-9D4E-06B242D5890B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D7842077-D9D8-401F-A75E-981B4D626B98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9294030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“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9AF7-F002-45EB-9948-9D6C9287C8C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6E31F915-2D62-43EB-ACD4-A27DC912689A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57241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F23A-0467-4242-9018-AF9523BD2E04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BF5E7A04-6B6B-46D4-8EEC-5FE6E4C096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485644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AF4CC-305B-4AE7-BFB4-6B06B7E15983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67AC7-C1A9-46DF-A26A-CA25A6E89FBC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57655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DC791-D004-49F6-B981-1609F542D20E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33F2C-05D8-4F0E-BA0D-3932748CD11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2703167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2147483646 w 8042"/>
              <a:gd name="T1" fmla="*/ 2147483646 h 10000"/>
              <a:gd name="T2" fmla="*/ 2147483646 w 8042"/>
              <a:gd name="T3" fmla="*/ 2147483646 h 10000"/>
              <a:gd name="T4" fmla="*/ 2147483646 w 8042"/>
              <a:gd name="T5" fmla="*/ 2147483646 h 10000"/>
              <a:gd name="T6" fmla="*/ 2147483646 w 8042"/>
              <a:gd name="T7" fmla="*/ 2147483646 h 10000"/>
              <a:gd name="T8" fmla="*/ 2147483646 w 8042"/>
              <a:gd name="T9" fmla="*/ 2147483646 h 10000"/>
              <a:gd name="T10" fmla="*/ 2147483646 w 8042"/>
              <a:gd name="T11" fmla="*/ 2147483646 h 10000"/>
              <a:gd name="T12" fmla="*/ 2147483646 w 8042"/>
              <a:gd name="T13" fmla="*/ 2147483646 h 10000"/>
              <a:gd name="T14" fmla="*/ 2147483646 w 8042"/>
              <a:gd name="T15" fmla="*/ 2147483646 h 10000"/>
              <a:gd name="T16" fmla="*/ 2147483646 w 8042"/>
              <a:gd name="T17" fmla="*/ 0 h 10000"/>
              <a:gd name="T18" fmla="*/ 0 w 8042"/>
              <a:gd name="T19" fmla="*/ 2147483646 h 10000"/>
              <a:gd name="T20" fmla="*/ 2147483646 w 8042"/>
              <a:gd name="T21" fmla="*/ 2147483646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E6352-4D36-448F-B524-207A089E311D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fld id="{03574C90-F903-47FE-BF1A-02C9660424C5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9478878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80648-357E-48C7-9A18-FB69EC8F9479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BA28B-7D3F-4BF7-8083-598470F858E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47901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5FDD-F064-4AFF-BD6D-AED87DFACA6A}" type="datetimeFigureOut">
              <a:rPr lang="hu-HU" smtClean="0"/>
              <a:t>2019.01.02.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F6B4-5A2C-46C7-8E7D-ECDBED3778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89944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BA1F1-B720-4317-A49C-0F05CCE22E51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C56E524C-6F07-4701-BE11-4D73BE5DAB8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9988513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E334A-46E0-4C59-A1E4-3D247720DA8F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4E374-3519-4558-BEB7-DB1645EC92B2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1289642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54160-FB46-43FA-9DE7-F32F02A19520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94804-A6FE-4AB6-94CD-100B6EE64C0F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9089175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6B54-0C6F-49B8-925A-64FB0AF7385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7ED0B-A4CF-4757-A838-B2F71517C40D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0533384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7C855-59F9-4EC0-86F8-A3ABDEEC4CC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D61DC-9522-4558-815B-9B79622EB6D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9025715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1CBB8-401E-4E66-A7C7-D3E8250AD789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54985-D94A-4D88-B41B-F1ACA4810E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9540957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270B1-5EA9-4749-8958-FC195FC2F581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30AAF0E7-3B4F-41D2-A8F7-D5C54DC0F214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4476021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6E96-D6E3-413A-93A4-BECE402642A7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79A6913A-6B36-4209-8577-6BDCB584E40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47516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54B6-09F0-43B6-863C-78D7E5DEDFA4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545266A0-BBDC-4D23-A12B-2233E6AB760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4262394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2914C-27AB-42BC-9D4E-06B242D5890B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D7842077-D9D8-401F-A75E-981B4D626B98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82905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5FDD-F064-4AFF-BD6D-AED87DFACA6A}" type="datetimeFigureOut">
              <a:rPr lang="hu-HU" smtClean="0"/>
              <a:t>2019.01.02.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F6B4-5A2C-46C7-8E7D-ECDBED3778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24762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“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9AF7-F002-45EB-9948-9D6C9287C8C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6E31F915-2D62-43EB-ACD4-A27DC912689A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3780660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F23A-0467-4242-9018-AF9523BD2E04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BF5E7A04-6B6B-46D4-8EEC-5FE6E4C096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767261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AF4CC-305B-4AE7-BFB4-6B06B7E15983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67AC7-C1A9-46DF-A26A-CA25A6E89FBC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426180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DC791-D004-49F6-B981-1609F542D20E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33F2C-05D8-4F0E-BA0D-3932748CD11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1771791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2147483646 w 8042"/>
              <a:gd name="T1" fmla="*/ 2147483646 h 10000"/>
              <a:gd name="T2" fmla="*/ 2147483646 w 8042"/>
              <a:gd name="T3" fmla="*/ 2147483646 h 10000"/>
              <a:gd name="T4" fmla="*/ 2147483646 w 8042"/>
              <a:gd name="T5" fmla="*/ 2147483646 h 10000"/>
              <a:gd name="T6" fmla="*/ 2147483646 w 8042"/>
              <a:gd name="T7" fmla="*/ 2147483646 h 10000"/>
              <a:gd name="T8" fmla="*/ 2147483646 w 8042"/>
              <a:gd name="T9" fmla="*/ 2147483646 h 10000"/>
              <a:gd name="T10" fmla="*/ 2147483646 w 8042"/>
              <a:gd name="T11" fmla="*/ 2147483646 h 10000"/>
              <a:gd name="T12" fmla="*/ 2147483646 w 8042"/>
              <a:gd name="T13" fmla="*/ 2147483646 h 10000"/>
              <a:gd name="T14" fmla="*/ 2147483646 w 8042"/>
              <a:gd name="T15" fmla="*/ 2147483646 h 10000"/>
              <a:gd name="T16" fmla="*/ 2147483646 w 8042"/>
              <a:gd name="T17" fmla="*/ 0 h 10000"/>
              <a:gd name="T18" fmla="*/ 0 w 8042"/>
              <a:gd name="T19" fmla="*/ 2147483646 h 10000"/>
              <a:gd name="T20" fmla="*/ 2147483646 w 8042"/>
              <a:gd name="T21" fmla="*/ 2147483646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E6352-4D36-448F-B524-207A089E311D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fld id="{03574C90-F903-47FE-BF1A-02C9660424C5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4907754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80648-357E-48C7-9A18-FB69EC8F9479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BA28B-7D3F-4BF7-8083-598470F858E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3623272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BA1F1-B720-4317-A49C-0F05CCE22E51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C56E524C-6F07-4701-BE11-4D73BE5DAB8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526896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E334A-46E0-4C59-A1E4-3D247720DA8F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4E374-3519-4558-BEB7-DB1645EC92B2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2063946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54160-FB46-43FA-9DE7-F32F02A19520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94804-A6FE-4AB6-94CD-100B6EE64C0F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2017384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6B54-0C6F-49B8-925A-64FB0AF7385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7ED0B-A4CF-4757-A838-B2F71517C40D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31517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5FDD-F064-4AFF-BD6D-AED87DFACA6A}" type="datetimeFigureOut">
              <a:rPr lang="hu-HU" smtClean="0"/>
              <a:t>2019.01.02.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F6B4-5A2C-46C7-8E7D-ECDBED3778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575959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7C855-59F9-4EC0-86F8-A3ABDEEC4CC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D61DC-9522-4558-815B-9B79622EB6D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1965880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1CBB8-401E-4E66-A7C7-D3E8250AD789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54985-D94A-4D88-B41B-F1ACA4810E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5142184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270B1-5EA9-4749-8958-FC195FC2F581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30AAF0E7-3B4F-41D2-A8F7-D5C54DC0F214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7040151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6E96-D6E3-413A-93A4-BECE402642A7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79A6913A-6B36-4209-8577-6BDCB584E40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9456178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54B6-09F0-43B6-863C-78D7E5DEDFA4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545266A0-BBDC-4D23-A12B-2233E6AB760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8072733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2914C-27AB-42BC-9D4E-06B242D5890B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D7842077-D9D8-401F-A75E-981B4D626B98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93139169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“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9AF7-F002-45EB-9948-9D6C9287C8C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6E31F915-2D62-43EB-ACD4-A27DC912689A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66261562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F23A-0467-4242-9018-AF9523BD2E04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BF5E7A04-6B6B-46D4-8EEC-5FE6E4C096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8021819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AF4CC-305B-4AE7-BFB4-6B06B7E15983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67AC7-C1A9-46DF-A26A-CA25A6E89FBC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30268873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DC791-D004-49F6-B981-1609F542D20E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33F2C-05D8-4F0E-BA0D-3932748CD11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68793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5FDD-F064-4AFF-BD6D-AED87DFACA6A}" type="datetimeFigureOut">
              <a:rPr lang="hu-HU" smtClean="0"/>
              <a:t>2019.01.02.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F6B4-5A2C-46C7-8E7D-ECDBED3778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309823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2147483646 w 8042"/>
              <a:gd name="T1" fmla="*/ 2147483646 h 10000"/>
              <a:gd name="T2" fmla="*/ 2147483646 w 8042"/>
              <a:gd name="T3" fmla="*/ 2147483646 h 10000"/>
              <a:gd name="T4" fmla="*/ 2147483646 w 8042"/>
              <a:gd name="T5" fmla="*/ 2147483646 h 10000"/>
              <a:gd name="T6" fmla="*/ 2147483646 w 8042"/>
              <a:gd name="T7" fmla="*/ 2147483646 h 10000"/>
              <a:gd name="T8" fmla="*/ 2147483646 w 8042"/>
              <a:gd name="T9" fmla="*/ 2147483646 h 10000"/>
              <a:gd name="T10" fmla="*/ 2147483646 w 8042"/>
              <a:gd name="T11" fmla="*/ 2147483646 h 10000"/>
              <a:gd name="T12" fmla="*/ 2147483646 w 8042"/>
              <a:gd name="T13" fmla="*/ 2147483646 h 10000"/>
              <a:gd name="T14" fmla="*/ 2147483646 w 8042"/>
              <a:gd name="T15" fmla="*/ 2147483646 h 10000"/>
              <a:gd name="T16" fmla="*/ 2147483646 w 8042"/>
              <a:gd name="T17" fmla="*/ 0 h 10000"/>
              <a:gd name="T18" fmla="*/ 0 w 8042"/>
              <a:gd name="T19" fmla="*/ 2147483646 h 10000"/>
              <a:gd name="T20" fmla="*/ 2147483646 w 8042"/>
              <a:gd name="T21" fmla="*/ 2147483646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E6352-4D36-448F-B524-207A089E311D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fld id="{03574C90-F903-47FE-BF1A-02C9660424C5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39515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80648-357E-48C7-9A18-FB69EC8F9479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BA28B-7D3F-4BF7-8083-598470F858E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0433583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BA1F1-B720-4317-A49C-0F05CCE22E51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C56E524C-6F07-4701-BE11-4D73BE5DAB8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17143746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E334A-46E0-4C59-A1E4-3D247720DA8F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4E374-3519-4558-BEB7-DB1645EC92B2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68650049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54160-FB46-43FA-9DE7-F32F02A19520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94804-A6FE-4AB6-94CD-100B6EE64C0F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79650625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6B54-0C6F-49B8-925A-64FB0AF7385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7ED0B-A4CF-4757-A838-B2F71517C40D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57275528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7C855-59F9-4EC0-86F8-A3ABDEEC4CC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D61DC-9522-4558-815B-9B79622EB6D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44133884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1CBB8-401E-4E66-A7C7-D3E8250AD789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54985-D94A-4D88-B41B-F1ACA4810E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5994311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270B1-5EA9-4749-8958-FC195FC2F581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30AAF0E7-3B4F-41D2-A8F7-D5C54DC0F214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79125120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6E96-D6E3-413A-93A4-BECE402642A7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79A6913A-6B36-4209-8577-6BDCB584E40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16408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5FDD-F064-4AFF-BD6D-AED87DFACA6A}" type="datetimeFigureOut">
              <a:rPr lang="hu-HU" smtClean="0"/>
              <a:t>2019.01.02.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F6B4-5A2C-46C7-8E7D-ECDBED3778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705162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54B6-09F0-43B6-863C-78D7E5DEDFA4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545266A0-BBDC-4D23-A12B-2233E6AB760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84785427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2914C-27AB-42BC-9D4E-06B242D5890B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D7842077-D9D8-401F-A75E-981B4D626B98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55798771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“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9AF7-F002-45EB-9948-9D6C9287C8C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6E31F915-2D62-43EB-ACD4-A27DC912689A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27939477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F23A-0467-4242-9018-AF9523BD2E04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BF5E7A04-6B6B-46D4-8EEC-5FE6E4C096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2235763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AF4CC-305B-4AE7-BFB4-6B06B7E15983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67AC7-C1A9-46DF-A26A-CA25A6E89FBC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04944049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DC791-D004-49F6-B981-1609F542D20E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33F2C-05D8-4F0E-BA0D-3932748CD11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06934782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2147483646 w 8042"/>
              <a:gd name="T1" fmla="*/ 2147483646 h 10000"/>
              <a:gd name="T2" fmla="*/ 2147483646 w 8042"/>
              <a:gd name="T3" fmla="*/ 2147483646 h 10000"/>
              <a:gd name="T4" fmla="*/ 2147483646 w 8042"/>
              <a:gd name="T5" fmla="*/ 2147483646 h 10000"/>
              <a:gd name="T6" fmla="*/ 2147483646 w 8042"/>
              <a:gd name="T7" fmla="*/ 2147483646 h 10000"/>
              <a:gd name="T8" fmla="*/ 2147483646 w 8042"/>
              <a:gd name="T9" fmla="*/ 2147483646 h 10000"/>
              <a:gd name="T10" fmla="*/ 2147483646 w 8042"/>
              <a:gd name="T11" fmla="*/ 2147483646 h 10000"/>
              <a:gd name="T12" fmla="*/ 2147483646 w 8042"/>
              <a:gd name="T13" fmla="*/ 2147483646 h 10000"/>
              <a:gd name="T14" fmla="*/ 2147483646 w 8042"/>
              <a:gd name="T15" fmla="*/ 2147483646 h 10000"/>
              <a:gd name="T16" fmla="*/ 2147483646 w 8042"/>
              <a:gd name="T17" fmla="*/ 0 h 10000"/>
              <a:gd name="T18" fmla="*/ 0 w 8042"/>
              <a:gd name="T19" fmla="*/ 2147483646 h 10000"/>
              <a:gd name="T20" fmla="*/ 2147483646 w 8042"/>
              <a:gd name="T21" fmla="*/ 2147483646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E6352-4D36-448F-B524-207A089E311D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fld id="{03574C90-F903-47FE-BF1A-02C9660424C5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90874813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80648-357E-48C7-9A18-FB69EC8F9479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BA28B-7D3F-4BF7-8083-598470F858E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53667652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BA1F1-B720-4317-A49C-0F05CCE22E51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C56E524C-6F07-4701-BE11-4D73BE5DAB8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3791523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E334A-46E0-4C59-A1E4-3D247720DA8F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4E374-3519-4558-BEB7-DB1645EC92B2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13742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5FDD-F064-4AFF-BD6D-AED87DFACA6A}" type="datetimeFigureOut">
              <a:rPr lang="hu-HU" smtClean="0"/>
              <a:t>2019.01.02.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F6B4-5A2C-46C7-8E7D-ECDBED3778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120299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54160-FB46-43FA-9DE7-F32F02A19520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94804-A6FE-4AB6-94CD-100B6EE64C0F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15936487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6B54-0C6F-49B8-925A-64FB0AF7385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7ED0B-A4CF-4757-A838-B2F71517C40D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0961612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7C855-59F9-4EC0-86F8-A3ABDEEC4CC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D61DC-9522-4558-815B-9B79622EB6D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03890131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1CBB8-401E-4E66-A7C7-D3E8250AD789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54985-D94A-4D88-B41B-F1ACA4810E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72679756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270B1-5EA9-4749-8958-FC195FC2F581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30AAF0E7-3B4F-41D2-A8F7-D5C54DC0F214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6640321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6E96-D6E3-413A-93A4-BECE402642A7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79A6913A-6B36-4209-8577-6BDCB584E40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81087702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54B6-09F0-43B6-863C-78D7E5DEDFA4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545266A0-BBDC-4D23-A12B-2233E6AB760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8118796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2914C-27AB-42BC-9D4E-06B242D5890B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D7842077-D9D8-401F-A75E-981B4D626B98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07180085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“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hu-HU" sz="8000">
                <a:solidFill>
                  <a:srgbClr val="A53010"/>
                </a:solidFill>
                <a:latin typeface="Arial" pitchFamily="34" charset="0"/>
                <a:ea typeface="Microsoft YaHei" pitchFamily="34" charset="-122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9AF7-F002-45EB-9948-9D6C9287C8C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6E31F915-2D62-43EB-ACD4-A27DC912689A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09494443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F23A-0467-4242-9018-AF9523BD2E04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BF5E7A04-6B6B-46D4-8EEC-5FE6E4C096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00084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5FDD-F064-4AFF-BD6D-AED87DFACA6A}" type="datetimeFigureOut">
              <a:rPr lang="hu-HU" smtClean="0"/>
              <a:t>2019.01.02.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F6B4-5A2C-46C7-8E7D-ECDBED3778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948657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AF4CC-305B-4AE7-BFB4-6B06B7E15983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67AC7-C1A9-46DF-A26A-CA25A6E89FBC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5108851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DC791-D004-49F6-B981-1609F542D20E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33F2C-05D8-4F0E-BA0D-3932748CD117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78551051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2147483646 w 8042"/>
              <a:gd name="T1" fmla="*/ 2147483646 h 10000"/>
              <a:gd name="T2" fmla="*/ 2147483646 w 8042"/>
              <a:gd name="T3" fmla="*/ 2147483646 h 10000"/>
              <a:gd name="T4" fmla="*/ 2147483646 w 8042"/>
              <a:gd name="T5" fmla="*/ 2147483646 h 10000"/>
              <a:gd name="T6" fmla="*/ 2147483646 w 8042"/>
              <a:gd name="T7" fmla="*/ 2147483646 h 10000"/>
              <a:gd name="T8" fmla="*/ 2147483646 w 8042"/>
              <a:gd name="T9" fmla="*/ 2147483646 h 10000"/>
              <a:gd name="T10" fmla="*/ 2147483646 w 8042"/>
              <a:gd name="T11" fmla="*/ 2147483646 h 10000"/>
              <a:gd name="T12" fmla="*/ 2147483646 w 8042"/>
              <a:gd name="T13" fmla="*/ 2147483646 h 10000"/>
              <a:gd name="T14" fmla="*/ 2147483646 w 8042"/>
              <a:gd name="T15" fmla="*/ 2147483646 h 10000"/>
              <a:gd name="T16" fmla="*/ 2147483646 w 8042"/>
              <a:gd name="T17" fmla="*/ 0 h 10000"/>
              <a:gd name="T18" fmla="*/ 0 w 8042"/>
              <a:gd name="T19" fmla="*/ 2147483646 h 10000"/>
              <a:gd name="T20" fmla="*/ 2147483646 w 8042"/>
              <a:gd name="T21" fmla="*/ 2147483646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E6352-4D36-448F-B524-207A089E311D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fld id="{03574C90-F903-47FE-BF1A-02C9660424C5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0818980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80648-357E-48C7-9A18-FB69EC8F9479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BA28B-7D3F-4BF7-8083-598470F858E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87255755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BA1F1-B720-4317-A49C-0F05CCE22E51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C56E524C-6F07-4701-BE11-4D73BE5DAB8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54884336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E334A-46E0-4C59-A1E4-3D247720DA8F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4E374-3519-4558-BEB7-DB1645EC92B2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07555621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54160-FB46-43FA-9DE7-F32F02A19520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94804-A6FE-4AB6-94CD-100B6EE64C0F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57374025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6B54-0C6F-49B8-925A-64FB0AF7385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7ED0B-A4CF-4757-A838-B2F71517C40D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59982859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7C855-59F9-4EC0-86F8-A3ABDEEC4CC2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D61DC-9522-4558-815B-9B79622EB6D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46022359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1CBB8-401E-4E66-A7C7-D3E8250AD789}" type="datetime8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54985-D94A-4D88-B41B-F1ACA4810E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47919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1.xml"/><Relationship Id="rId16" Type="http://schemas.openxmlformats.org/officeDocument/2006/relationships/slideLayout" Target="../slideLayouts/slideLayout75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77.xml"/><Relationship Id="rId16" Type="http://schemas.openxmlformats.org/officeDocument/2006/relationships/slideLayout" Target="../slideLayouts/slideLayout91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slideLayout" Target="../slideLayouts/slideLayout8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3.xml"/><Relationship Id="rId16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slideLayout" Target="../slideLayouts/slideLayout10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slideLayout" Target="../slideLayouts/slideLayout120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09.xml"/><Relationship Id="rId16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5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Relationship Id="rId14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65FDD-F064-4AFF-BD6D-AED87DFACA6A}" type="datetimeFigureOut">
              <a:rPr lang="hu-HU" smtClean="0"/>
              <a:t>2019.01.02.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7F6B4-5A2C-46C7-8E7D-ECDBED3778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116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5937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1945"/>
              <a:ext cx="350838" cy="1310012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21"/>
              <a:ext cx="357188" cy="820730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403"/>
              <a:ext cx="457200" cy="1853219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719"/>
              <a:ext cx="144462" cy="2508226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47"/>
              <a:ext cx="111125" cy="232804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329"/>
              <a:ext cx="68262" cy="424833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2588"/>
              <a:ext cx="1168400" cy="2250433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22"/>
              <a:ext cx="100012" cy="209129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957"/>
              <a:ext cx="114300" cy="558991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050"/>
              <a:ext cx="31750" cy="189399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50"/>
              <a:ext cx="174625" cy="439301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CEE84FC-24F9-4DEA-BE58-1FA17DB6CDDB}" type="datetime8">
              <a:rPr lang="hu-HU">
                <a:solidFill>
                  <a:prstClr val="black">
                    <a:tint val="75000"/>
                  </a:prstClr>
                </a:solidFill>
              </a:rPr>
              <a:pPr defTabSz="449263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FEFFFF"/>
                </a:solidFill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</a:pPr>
            <a:fld id="{7A1CBBFF-BD7E-457F-8E5F-5649E9A745C7}" type="slidenum">
              <a:rPr lang="en-US" altLang="hu-HU">
                <a:latin typeface="Arial" pitchFamily="34" charset="0"/>
                <a:ea typeface="Microsoft YaHei" pitchFamily="34" charset="-122"/>
              </a:rPr>
              <a:pPr defTabSz="449263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u-HU"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66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5937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1945"/>
              <a:ext cx="350838" cy="1310012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21"/>
              <a:ext cx="357188" cy="820730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403"/>
              <a:ext cx="457200" cy="1853219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719"/>
              <a:ext cx="144462" cy="2508226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47"/>
              <a:ext cx="111125" cy="232804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329"/>
              <a:ext cx="68262" cy="424833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2588"/>
              <a:ext cx="1168400" cy="2250433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22"/>
              <a:ext cx="100012" cy="209129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957"/>
              <a:ext cx="114300" cy="558991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050"/>
              <a:ext cx="31750" cy="189399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50"/>
              <a:ext cx="174625" cy="439301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CEE84FC-24F9-4DEA-BE58-1FA17DB6CDDB}" type="datetime8">
              <a:rPr lang="hu-HU">
                <a:solidFill>
                  <a:prstClr val="black">
                    <a:tint val="75000"/>
                  </a:prstClr>
                </a:solidFill>
              </a:rPr>
              <a:pPr defTabSz="449263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FEFFFF"/>
                </a:solidFill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</a:pPr>
            <a:fld id="{7A1CBBFF-BD7E-457F-8E5F-5649E9A745C7}" type="slidenum">
              <a:rPr lang="en-US" altLang="hu-HU">
                <a:latin typeface="Arial" pitchFamily="34" charset="0"/>
                <a:ea typeface="Microsoft YaHei" pitchFamily="34" charset="-122"/>
              </a:rPr>
              <a:pPr defTabSz="449263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u-HU"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593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5937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1945"/>
              <a:ext cx="350838" cy="1310012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21"/>
              <a:ext cx="357188" cy="820730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403"/>
              <a:ext cx="457200" cy="1853219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719"/>
              <a:ext cx="144462" cy="2508226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47"/>
              <a:ext cx="111125" cy="232804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329"/>
              <a:ext cx="68262" cy="424833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2588"/>
              <a:ext cx="1168400" cy="2250433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22"/>
              <a:ext cx="100012" cy="209129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957"/>
              <a:ext cx="114300" cy="558991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050"/>
              <a:ext cx="31750" cy="189399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50"/>
              <a:ext cx="174625" cy="439301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CEE84FC-24F9-4DEA-BE58-1FA17DB6CDDB}" type="datetime8">
              <a:rPr lang="hu-HU">
                <a:solidFill>
                  <a:prstClr val="black">
                    <a:tint val="75000"/>
                  </a:prstClr>
                </a:solidFill>
              </a:rPr>
              <a:pPr defTabSz="449263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FEFFFF"/>
                </a:solidFill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</a:pPr>
            <a:fld id="{7A1CBBFF-BD7E-457F-8E5F-5649E9A745C7}" type="slidenum">
              <a:rPr lang="en-US" altLang="hu-HU">
                <a:latin typeface="Arial" pitchFamily="34" charset="0"/>
                <a:ea typeface="Microsoft YaHei" pitchFamily="34" charset="-122"/>
              </a:rPr>
              <a:pPr defTabSz="449263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u-HU"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005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5937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1945"/>
              <a:ext cx="350838" cy="1310012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21"/>
              <a:ext cx="357188" cy="820730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403"/>
              <a:ext cx="457200" cy="1853219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719"/>
              <a:ext cx="144462" cy="2508226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47"/>
              <a:ext cx="111125" cy="232804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329"/>
              <a:ext cx="68262" cy="424833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2588"/>
              <a:ext cx="1168400" cy="2250433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22"/>
              <a:ext cx="100012" cy="209129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957"/>
              <a:ext cx="114300" cy="558991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050"/>
              <a:ext cx="31750" cy="189399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50"/>
              <a:ext cx="174625" cy="439301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CEE84FC-24F9-4DEA-BE58-1FA17DB6CDDB}" type="datetime8">
              <a:rPr lang="hu-HU">
                <a:solidFill>
                  <a:prstClr val="black">
                    <a:tint val="75000"/>
                  </a:prstClr>
                </a:solidFill>
              </a:rPr>
              <a:pPr defTabSz="449263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FEFFFF"/>
                </a:solidFill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</a:pPr>
            <a:fld id="{7A1CBBFF-BD7E-457F-8E5F-5649E9A745C7}" type="slidenum">
              <a:rPr lang="en-US" altLang="hu-HU">
                <a:latin typeface="Arial" pitchFamily="34" charset="0"/>
                <a:ea typeface="Microsoft YaHei" pitchFamily="34" charset="-122"/>
              </a:rPr>
              <a:pPr defTabSz="449263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u-HU"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918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5937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1945"/>
              <a:ext cx="350838" cy="1310012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21"/>
              <a:ext cx="357188" cy="820730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403"/>
              <a:ext cx="457200" cy="1853219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719"/>
              <a:ext cx="144462" cy="2508226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47"/>
              <a:ext cx="111125" cy="232804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329"/>
              <a:ext cx="68262" cy="424833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2588"/>
              <a:ext cx="1168400" cy="2250433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22"/>
              <a:ext cx="100012" cy="209129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957"/>
              <a:ext cx="114300" cy="558991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050"/>
              <a:ext cx="31750" cy="189399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50"/>
              <a:ext cx="174625" cy="439301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CEE84FC-24F9-4DEA-BE58-1FA17DB6CDDB}" type="datetime8">
              <a:rPr lang="hu-HU">
                <a:solidFill>
                  <a:prstClr val="black">
                    <a:tint val="75000"/>
                  </a:prstClr>
                </a:solidFill>
              </a:rPr>
              <a:pPr defTabSz="449263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FEFFFF"/>
                </a:solidFill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</a:pPr>
            <a:fld id="{7A1CBBFF-BD7E-457F-8E5F-5649E9A745C7}" type="slidenum">
              <a:rPr lang="en-US" altLang="hu-HU">
                <a:latin typeface="Arial" pitchFamily="34" charset="0"/>
                <a:ea typeface="Microsoft YaHei" pitchFamily="34" charset="-122"/>
              </a:rPr>
              <a:pPr defTabSz="449263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u-HU"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854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5937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1945"/>
              <a:ext cx="350838" cy="1310012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21"/>
              <a:ext cx="357188" cy="820730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403"/>
              <a:ext cx="457200" cy="1853219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719"/>
              <a:ext cx="144462" cy="2508226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47"/>
              <a:ext cx="111125" cy="232804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329"/>
              <a:ext cx="68262" cy="424833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2588"/>
              <a:ext cx="1168400" cy="2250433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22"/>
              <a:ext cx="100012" cy="209129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957"/>
              <a:ext cx="114300" cy="558991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050"/>
              <a:ext cx="31750" cy="189399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50"/>
              <a:ext cx="174625" cy="439301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CEE84FC-24F9-4DEA-BE58-1FA17DB6CDDB}" type="datetime8">
              <a:rPr lang="hu-HU">
                <a:solidFill>
                  <a:prstClr val="black">
                    <a:tint val="75000"/>
                  </a:prstClr>
                </a:solidFill>
              </a:rPr>
              <a:pPr defTabSz="449263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FEFFFF"/>
                </a:solidFill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</a:pPr>
            <a:fld id="{7A1CBBFF-BD7E-457F-8E5F-5649E9A745C7}" type="slidenum">
              <a:rPr lang="en-US" altLang="hu-HU">
                <a:latin typeface="Arial" pitchFamily="34" charset="0"/>
                <a:ea typeface="Microsoft YaHei" pitchFamily="34" charset="-122"/>
              </a:rPr>
              <a:pPr defTabSz="449263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u-HU"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834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5937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1945"/>
              <a:ext cx="350838" cy="1310012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21"/>
              <a:ext cx="357188" cy="820730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403"/>
              <a:ext cx="457200" cy="1853219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719"/>
              <a:ext cx="144462" cy="2508226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47"/>
              <a:ext cx="111125" cy="232804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329"/>
              <a:ext cx="68262" cy="424833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2588"/>
              <a:ext cx="1168400" cy="2250433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22"/>
              <a:ext cx="100012" cy="209129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957"/>
              <a:ext cx="114300" cy="558991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050"/>
              <a:ext cx="31750" cy="189399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50"/>
              <a:ext cx="174625" cy="439301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u-HU">
                <a:solidFill>
                  <a:prstClr val="black"/>
                </a:solidFill>
                <a:latin typeface="Arial" pitchFamily="34" charset="0"/>
                <a:ea typeface="Microsoft YaHei" pitchFamily="34" charset="-122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CEE84FC-24F9-4DEA-BE58-1FA17DB6CDDB}" type="datetime8">
              <a:rPr lang="hu-HU">
                <a:solidFill>
                  <a:prstClr val="black">
                    <a:tint val="75000"/>
                  </a:prstClr>
                </a:solidFill>
              </a:rPr>
              <a:pPr defTabSz="449263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FEFFFF"/>
                </a:solidFill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</a:pPr>
            <a:fld id="{7A1CBBFF-BD7E-457F-8E5F-5649E9A745C7}" type="slidenum">
              <a:rPr lang="en-US" altLang="hu-HU">
                <a:latin typeface="Arial" pitchFamily="34" charset="0"/>
                <a:ea typeface="Microsoft YaHei" pitchFamily="34" charset="-122"/>
              </a:rPr>
              <a:pPr defTabSz="449263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u-HU"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721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ctrTitle"/>
          </p:nvPr>
        </p:nvSpPr>
        <p:spPr>
          <a:xfrm>
            <a:off x="2195736" y="3861048"/>
            <a:ext cx="5826125" cy="16462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dirty="0" smtClean="0">
                <a:latin typeface="Century" pitchFamily="18" charset="0"/>
              </a:rPr>
              <a:t>A szőlőtermelők integrációja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5288" y="4508500"/>
            <a:ext cx="8208962" cy="109696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buFont typeface="Wingdings 3" charset="2"/>
              <a:buNone/>
              <a:defRPr/>
            </a:pPr>
            <a:endParaRPr lang="hu-HU" sz="2000" i="1" dirty="0">
              <a:solidFill>
                <a:schemeClr val="accent2">
                  <a:lumMod val="50000"/>
                </a:schemeClr>
              </a:solidFill>
              <a:latin typeface="Century" pitchFamily="18" charset="0"/>
            </a:endParaRPr>
          </a:p>
        </p:txBody>
      </p:sp>
      <p:pic>
        <p:nvPicPr>
          <p:cNvPr id="40964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0"/>
            <a:ext cx="2597150" cy="281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63" y="44450"/>
            <a:ext cx="7080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4211638" y="5661025"/>
            <a:ext cx="36004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457200" eaLnBrk="0" hangingPunct="0">
              <a:spcBef>
                <a:spcPts val="1000"/>
              </a:spcBef>
              <a:buClr>
                <a:srgbClr val="A53010"/>
              </a:buClr>
              <a:defRPr/>
            </a:pPr>
            <a:r>
              <a:rPr lang="hu-HU" sz="2000" i="1" dirty="0" smtClean="0">
                <a:solidFill>
                  <a:srgbClr val="DE7E18">
                    <a:lumMod val="50000"/>
                  </a:srgbClr>
                </a:solidFill>
                <a:latin typeface="Century" pitchFamily="18" charset="0"/>
                <a:ea typeface="Microsoft YaHei" pitchFamily="34" charset="-122"/>
              </a:rPr>
              <a:t> </a:t>
            </a:r>
            <a:endParaRPr lang="hu-HU" sz="2000" i="1" dirty="0">
              <a:solidFill>
                <a:srgbClr val="DE7E18">
                  <a:lumMod val="50000"/>
                </a:srgbClr>
              </a:solidFill>
              <a:latin typeface="Century" pitchFamily="18" charset="0"/>
              <a:ea typeface="Microsoft YaHei" pitchFamily="34" charset="-122"/>
            </a:endParaRPr>
          </a:p>
        </p:txBody>
      </p:sp>
      <p:sp>
        <p:nvSpPr>
          <p:cNvPr id="40967" name="Dátum helye 1"/>
          <p:cNvSpPr txBox="1">
            <a:spLocks/>
          </p:cNvSpPr>
          <p:nvPr/>
        </p:nvSpPr>
        <p:spPr bwMode="auto">
          <a:xfrm>
            <a:off x="265113" y="100013"/>
            <a:ext cx="1047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7673495A-8EC6-402C-A2FE-0CBC75505264}" type="datetime8">
              <a:rPr lang="hu-HU" altLang="hu-HU" sz="900">
                <a:solidFill>
                  <a:srgbClr val="898989"/>
                </a:solidFill>
                <a:latin typeface="Arial" pitchFamily="34" charset="0"/>
                <a:ea typeface="Microsoft YaHei" pitchFamily="34" charset="-122"/>
              </a:rPr>
              <a:pPr algn="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2019.01.02. 14:05</a:t>
            </a:fld>
            <a:endParaRPr lang="en-US" altLang="hu-HU" sz="900">
              <a:solidFill>
                <a:srgbClr val="898989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741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" y="0"/>
            <a:ext cx="9145016" cy="68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928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19113" y="4365104"/>
            <a:ext cx="8208962" cy="109696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dirty="0">
                <a:latin typeface="Century" pitchFamily="18" charset="0"/>
              </a:rPr>
              <a:t>Köszönöm a </a:t>
            </a:r>
            <a:r>
              <a:rPr lang="hu-HU" sz="3200" dirty="0" smtClean="0">
                <a:latin typeface="Century" pitchFamily="18" charset="0"/>
              </a:rPr>
              <a:t>figyelmet !</a:t>
            </a:r>
            <a:endParaRPr lang="hu-HU" sz="3200" i="1" dirty="0">
              <a:solidFill>
                <a:schemeClr val="accent2">
                  <a:lumMod val="50000"/>
                </a:schemeClr>
              </a:solidFill>
              <a:latin typeface="Century" pitchFamily="18" charset="0"/>
            </a:endParaRPr>
          </a:p>
        </p:txBody>
      </p:sp>
      <p:pic>
        <p:nvPicPr>
          <p:cNvPr id="40964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0"/>
            <a:ext cx="2597150" cy="281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63" y="44450"/>
            <a:ext cx="7080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4211638" y="5661025"/>
            <a:ext cx="36004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457200" eaLnBrk="0" hangingPunct="0">
              <a:spcBef>
                <a:spcPts val="1000"/>
              </a:spcBef>
              <a:buClr>
                <a:srgbClr val="A53010"/>
              </a:buClr>
              <a:defRPr/>
            </a:pPr>
            <a:r>
              <a:rPr lang="hu-HU" sz="2000" i="1" dirty="0" smtClean="0">
                <a:solidFill>
                  <a:srgbClr val="DE7E18">
                    <a:lumMod val="50000"/>
                  </a:srgbClr>
                </a:solidFill>
                <a:latin typeface="Century" pitchFamily="18" charset="0"/>
                <a:ea typeface="Microsoft YaHei" pitchFamily="34" charset="-122"/>
              </a:rPr>
              <a:t> </a:t>
            </a:r>
            <a:endParaRPr lang="hu-HU" sz="2000" i="1" dirty="0">
              <a:solidFill>
                <a:srgbClr val="DE7E18">
                  <a:lumMod val="50000"/>
                </a:srgbClr>
              </a:solidFill>
              <a:latin typeface="Century" pitchFamily="18" charset="0"/>
              <a:ea typeface="Microsoft YaHei" pitchFamily="34" charset="-122"/>
            </a:endParaRPr>
          </a:p>
        </p:txBody>
      </p:sp>
      <p:sp>
        <p:nvSpPr>
          <p:cNvPr id="40967" name="Dátum helye 1"/>
          <p:cNvSpPr txBox="1">
            <a:spLocks/>
          </p:cNvSpPr>
          <p:nvPr/>
        </p:nvSpPr>
        <p:spPr bwMode="auto">
          <a:xfrm>
            <a:off x="265113" y="100013"/>
            <a:ext cx="1047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7673495A-8EC6-402C-A2FE-0CBC75505264}" type="datetime8">
              <a:rPr lang="hu-HU" altLang="hu-HU" sz="900">
                <a:solidFill>
                  <a:srgbClr val="898989"/>
                </a:solidFill>
                <a:latin typeface="Arial" pitchFamily="34" charset="0"/>
                <a:ea typeface="Microsoft YaHei" pitchFamily="34" charset="-122"/>
              </a:rPr>
              <a:pPr algn="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2019.01.02. 14:05</a:t>
            </a:fld>
            <a:endParaRPr lang="en-US" altLang="hu-HU" sz="900">
              <a:solidFill>
                <a:srgbClr val="898989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20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331913" y="0"/>
            <a:ext cx="7732712" cy="62642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5000" rIns="90000" bIns="45000"/>
          <a:lstStyle>
            <a:lvl1pPr marL="457200" indent="-455613"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hu-HU" altLang="hu-HU" sz="2300" b="1" dirty="0" smtClean="0">
              <a:solidFill>
                <a:srgbClr val="008000"/>
              </a:solidFill>
              <a:latin typeface="Arbutus Slab" charset="0"/>
              <a:cs typeface="DejaVu Sans" charset="0"/>
            </a:endParaRPr>
          </a:p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hu-HU" altLang="hu-HU" sz="3200" b="1" dirty="0" smtClean="0">
                <a:solidFill>
                  <a:prstClr val="black"/>
                </a:solidFill>
                <a:latin typeface="Century" pitchFamily="18" charset="0"/>
                <a:cs typeface="DejaVu Sans" charset="0"/>
              </a:rPr>
              <a:t>A Kunsági borvidék főbb  jellemzői   .</a:t>
            </a:r>
          </a:p>
          <a:p>
            <a:pPr marL="1587" indent="0" algn="just" defTabSz="449263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defRPr/>
            </a:pPr>
            <a:endParaRPr lang="hu-HU" altLang="hu-HU" sz="2000" b="1" dirty="0" smtClean="0">
              <a:solidFill>
                <a:prstClr val="black"/>
              </a:solidFill>
              <a:latin typeface="Century" pitchFamily="18" charset="0"/>
              <a:cs typeface="DejaVu Sans" charset="0"/>
            </a:endParaRPr>
          </a:p>
          <a:p>
            <a:pPr algn="just" defTabSz="449263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u-HU" altLang="hu-HU" sz="2000" b="1" dirty="0" smtClean="0">
                <a:solidFill>
                  <a:prstClr val="black"/>
                </a:solidFill>
                <a:latin typeface="Century" pitchFamily="18" charset="0"/>
                <a:cs typeface="DejaVu Sans" charset="0"/>
              </a:rPr>
              <a:t>Átlagos üzemméret 3 ha (</a:t>
            </a:r>
            <a:r>
              <a:rPr lang="hu-HU" altLang="hu-HU" sz="2000" b="1" dirty="0" err="1" smtClean="0">
                <a:solidFill>
                  <a:prstClr val="black"/>
                </a:solidFill>
                <a:latin typeface="Century" pitchFamily="18" charset="0"/>
                <a:cs typeface="DejaVu Sans" charset="0"/>
              </a:rPr>
              <a:t>ca</a:t>
            </a:r>
            <a:r>
              <a:rPr lang="hu-HU" altLang="hu-HU" sz="2000" b="1" dirty="0" smtClean="0">
                <a:solidFill>
                  <a:prstClr val="black"/>
                </a:solidFill>
                <a:latin typeface="Century" pitchFamily="18" charset="0"/>
                <a:cs typeface="DejaVu Sans" charset="0"/>
              </a:rPr>
              <a:t>. 7.000 gazdaság)</a:t>
            </a:r>
          </a:p>
          <a:p>
            <a:pPr marL="800100" lvl="1" indent="-342900" algn="just" defTabSz="449263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u-HU" altLang="hu-HU" sz="2000" dirty="0" smtClean="0">
                <a:solidFill>
                  <a:prstClr val="black"/>
                </a:solidFill>
                <a:latin typeface="Century" pitchFamily="18" charset="0"/>
                <a:cs typeface="DejaVu Sans" charset="0"/>
              </a:rPr>
              <a:t>a 2 </a:t>
            </a:r>
            <a:r>
              <a:rPr lang="hu-HU" altLang="hu-HU" sz="2000" dirty="0" err="1" smtClean="0">
                <a:solidFill>
                  <a:prstClr val="black"/>
                </a:solidFill>
                <a:latin typeface="Century" pitchFamily="18" charset="0"/>
                <a:cs typeface="DejaVu Sans" charset="0"/>
              </a:rPr>
              <a:t>ha-nál</a:t>
            </a:r>
            <a:r>
              <a:rPr lang="hu-HU" altLang="hu-HU" sz="2000" dirty="0" smtClean="0">
                <a:solidFill>
                  <a:prstClr val="black"/>
                </a:solidFill>
                <a:latin typeface="Century" pitchFamily="18" charset="0"/>
                <a:cs typeface="DejaVu Sans" charset="0"/>
              </a:rPr>
              <a:t> kisebb (+60 %) </a:t>
            </a:r>
          </a:p>
          <a:p>
            <a:pPr marL="800100" lvl="1" indent="-342900" algn="just" defTabSz="449263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u-HU" altLang="hu-HU" sz="2000" dirty="0" smtClean="0">
                <a:solidFill>
                  <a:prstClr val="black"/>
                </a:solidFill>
                <a:latin typeface="Century" pitchFamily="18" charset="0"/>
                <a:cs typeface="DejaVu Sans" charset="0"/>
              </a:rPr>
              <a:t>2-10 ha közötti (29 %) üzemek</a:t>
            </a:r>
          </a:p>
          <a:p>
            <a:pPr algn="just" defTabSz="449263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u-HU" altLang="hu-HU" sz="2000" b="1" dirty="0" smtClean="0">
                <a:solidFill>
                  <a:prstClr val="black"/>
                </a:solidFill>
                <a:latin typeface="Century" pitchFamily="18" charset="0"/>
                <a:cs typeface="DejaVu Sans" charset="0"/>
              </a:rPr>
              <a:t>Tendencia </a:t>
            </a:r>
          </a:p>
          <a:p>
            <a:pPr marL="742950" lvl="1" indent="-285750" algn="just" defTabSz="449263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u-HU" altLang="hu-HU" sz="2000" dirty="0" smtClean="0">
                <a:solidFill>
                  <a:prstClr val="black"/>
                </a:solidFill>
                <a:latin typeface="Century" pitchFamily="18" charset="0"/>
                <a:cs typeface="DejaVu Sans" charset="0"/>
              </a:rPr>
              <a:t>a kisebb üzemek és a periférikus borvidéki részek eltűnése </a:t>
            </a:r>
          </a:p>
          <a:p>
            <a:pPr marL="742950" lvl="1" indent="-285750" algn="just" defTabSz="449263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u-HU" altLang="hu-HU" sz="2000" dirty="0" smtClean="0">
                <a:solidFill>
                  <a:prstClr val="black"/>
                </a:solidFill>
                <a:latin typeface="Century" pitchFamily="18" charset="0"/>
                <a:cs typeface="DejaVu Sans" charset="0"/>
              </a:rPr>
              <a:t>területi koncentráció</a:t>
            </a:r>
          </a:p>
          <a:p>
            <a:pPr algn="just" defTabSz="449263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u-HU" altLang="hu-HU" sz="2000" b="1" dirty="0" smtClean="0">
                <a:solidFill>
                  <a:prstClr val="black"/>
                </a:solidFill>
                <a:latin typeface="Century" pitchFamily="18" charset="0"/>
                <a:cs typeface="DejaVu Sans" charset="0"/>
              </a:rPr>
              <a:t>A borászati kapacitások mérete és minősége</a:t>
            </a:r>
          </a:p>
          <a:p>
            <a:pPr algn="just" defTabSz="449263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u-HU" altLang="hu-HU" sz="2000" b="1" dirty="0" smtClean="0">
                <a:solidFill>
                  <a:prstClr val="black"/>
                </a:solidFill>
                <a:latin typeface="Century" pitchFamily="18" charset="0"/>
                <a:cs typeface="DejaVu Sans" charset="0"/>
              </a:rPr>
              <a:t>Uniós források felhasználásával korszerűsödött</a:t>
            </a:r>
          </a:p>
          <a:p>
            <a:pPr marL="800100" lvl="1" indent="-342900" algn="just" defTabSz="449263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u-HU" altLang="hu-HU" sz="2000" dirty="0" smtClean="0">
                <a:solidFill>
                  <a:prstClr val="black"/>
                </a:solidFill>
                <a:latin typeface="Century" pitchFamily="18" charset="0"/>
                <a:cs typeface="DejaVu Sans" charset="0"/>
              </a:rPr>
              <a:t>Ültetvények</a:t>
            </a:r>
          </a:p>
          <a:p>
            <a:pPr marL="800100" lvl="1" indent="-342900" algn="just" defTabSz="449263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u-HU" altLang="hu-HU" sz="2000" dirty="0" smtClean="0">
                <a:solidFill>
                  <a:prstClr val="black"/>
                </a:solidFill>
                <a:latin typeface="Century" pitchFamily="18" charset="0"/>
                <a:cs typeface="DejaVu Sans" charset="0"/>
              </a:rPr>
              <a:t>Borászati technológia</a:t>
            </a:r>
          </a:p>
          <a:p>
            <a:pPr algn="just" defTabSz="449263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hu-HU" altLang="hu-HU" sz="2300" dirty="0" smtClean="0">
              <a:cs typeface="DejaVu Sans" charset="0"/>
            </a:endParaRPr>
          </a:p>
        </p:txBody>
      </p:sp>
      <p:pic>
        <p:nvPicPr>
          <p:cNvPr id="2765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63" y="44450"/>
            <a:ext cx="7080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7655" name="Dátum helye 1"/>
          <p:cNvSpPr txBox="1">
            <a:spLocks/>
          </p:cNvSpPr>
          <p:nvPr/>
        </p:nvSpPr>
        <p:spPr bwMode="auto">
          <a:xfrm>
            <a:off x="265113" y="100013"/>
            <a:ext cx="1047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76884B32-3C89-4C8D-8E92-5CE6B367953E}" type="datetime8">
              <a:rPr lang="hu-HU" altLang="hu-HU" sz="900">
                <a:solidFill>
                  <a:srgbClr val="898989"/>
                </a:solidFill>
                <a:latin typeface="Arial" pitchFamily="34" charset="0"/>
                <a:ea typeface="Microsoft YaHei" pitchFamily="34" charset="-122"/>
              </a:rPr>
              <a:pPr algn="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2019.01.02. 14:05</a:t>
            </a:fld>
            <a:endParaRPr lang="en-US" altLang="hu-HU" sz="900">
              <a:solidFill>
                <a:srgbClr val="898989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22331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ím 1"/>
          <p:cNvSpPr>
            <a:spLocks noGrp="1"/>
          </p:cNvSpPr>
          <p:nvPr>
            <p:ph type="title"/>
          </p:nvPr>
        </p:nvSpPr>
        <p:spPr>
          <a:xfrm>
            <a:off x="1691680" y="323727"/>
            <a:ext cx="6448425" cy="750888"/>
          </a:xfrm>
        </p:spPr>
        <p:txBody>
          <a:bodyPr/>
          <a:lstStyle/>
          <a:p>
            <a:pPr algn="ctr"/>
            <a:r>
              <a:rPr lang="hu-HU" altLang="hu-HU" sz="3200" b="1" dirty="0" smtClean="0">
                <a:latin typeface="Century" pitchFamily="18" charset="0"/>
              </a:rPr>
              <a:t>Helyzetelemzés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124744"/>
            <a:ext cx="8100391" cy="6048672"/>
          </a:xfrm>
        </p:spPr>
        <p:txBody>
          <a:bodyPr rtlCol="0">
            <a:normAutofit fontScale="40000" lnSpcReduction="20000"/>
          </a:bodyPr>
          <a:lstStyle/>
          <a:p>
            <a:pPr marL="474300" indent="-457200" algn="just" fontAlgn="auto">
              <a:lnSpc>
                <a:spcPct val="120000"/>
              </a:lnSpc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hu-HU" sz="4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A Kunsági Borvidéken a rendszerváltást követően kialakult egy sajátos struktúra, különvált a termelés és feldolgozás érdekeltsége.</a:t>
            </a:r>
          </a:p>
          <a:p>
            <a:pPr marL="474300" indent="-457200" algn="just" fontAlgn="auto">
              <a:lnSpc>
                <a:spcPct val="120000"/>
              </a:lnSpc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hu-HU" sz="4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A</a:t>
            </a:r>
            <a:r>
              <a:rPr lang="hu-HU" sz="4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z ágazat fenntartható fejlődése a borvidéken a jelenlegi struktúrában nem biztosítható.</a:t>
            </a:r>
          </a:p>
          <a:p>
            <a:pPr marL="474300" indent="-457200" algn="just" fontAlgn="auto">
              <a:lnSpc>
                <a:spcPct val="120000"/>
              </a:lnSpc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hu-HU" sz="4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A termékpálya minden szereplője veszélyeztetett, a legkritikusabb pozíció szőlőtermelőké.</a:t>
            </a:r>
          </a:p>
          <a:p>
            <a:pPr algn="just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hu-HU" sz="4500" b="1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>  Jellemzők:</a:t>
            </a:r>
          </a:p>
          <a:p>
            <a:pPr lvl="1" algn="just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sz="4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magukra hagyott termelők</a:t>
            </a:r>
          </a:p>
          <a:p>
            <a:pPr lvl="1" algn="just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sz="4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elaprózódott területek (90%-</a:t>
            </a:r>
            <a:r>
              <a:rPr lang="hu-HU" sz="4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ban</a:t>
            </a:r>
            <a:r>
              <a:rPr lang="hu-HU" sz="4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feldolgozó kapacitás nélküli)</a:t>
            </a:r>
          </a:p>
          <a:p>
            <a:pPr lvl="1" algn="just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sz="4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stagnáló (inkább csökkenő) szőlőátvételi árak (eltérő </a:t>
            </a:r>
            <a:r>
              <a:rPr lang="hu-HU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„önvédelmi </a:t>
            </a:r>
            <a:r>
              <a:rPr lang="hu-HU" sz="4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reakciók”)</a:t>
            </a:r>
          </a:p>
          <a:p>
            <a:pPr lvl="1" algn="just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sz="4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elöregedett </a:t>
            </a:r>
            <a:r>
              <a:rPr lang="hu-HU" sz="4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korfa</a:t>
            </a:r>
            <a:r>
              <a:rPr lang="hu-HU" sz="4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(időzített bomba – nincs utánpótlás)</a:t>
            </a:r>
          </a:p>
          <a:p>
            <a:pPr lvl="1" algn="just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sz="4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a </a:t>
            </a:r>
            <a:r>
              <a:rPr lang="hu-HU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tulajdonosi szerep ellenére kiszolgáltatott „bérmunkás </a:t>
            </a:r>
            <a:r>
              <a:rPr lang="hu-HU" sz="4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pozíció”</a:t>
            </a:r>
          </a:p>
          <a:p>
            <a:pPr lvl="1" algn="just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sz="4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érdekérvényesítő képesség (piaci pozíció) teljes hiánya. </a:t>
            </a:r>
          </a:p>
          <a:p>
            <a:pPr marL="457200" lvl="1" indent="0" algn="just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None/>
              <a:defRPr/>
            </a:pPr>
            <a:endParaRPr lang="hu-HU" sz="45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marL="457200" lvl="1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4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Jelentős lemaradás a nyugat-európai versenytársakhoz képest</a:t>
            </a:r>
            <a:r>
              <a:rPr lang="hu-HU" sz="4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.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198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63" y="44450"/>
            <a:ext cx="7080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989" name="Dátum helye 1"/>
          <p:cNvSpPr txBox="1">
            <a:spLocks/>
          </p:cNvSpPr>
          <p:nvPr/>
        </p:nvSpPr>
        <p:spPr bwMode="auto">
          <a:xfrm>
            <a:off x="265113" y="100013"/>
            <a:ext cx="1047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A35C3A83-1E17-4E27-9690-8C661A931777}" type="datetime8">
              <a:rPr lang="hu-HU" altLang="hu-HU" sz="900">
                <a:solidFill>
                  <a:srgbClr val="898989"/>
                </a:solidFill>
                <a:latin typeface="Arial" pitchFamily="34" charset="0"/>
                <a:ea typeface="Microsoft YaHei" pitchFamily="34" charset="-122"/>
              </a:rPr>
              <a:pPr algn="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2019.01.02. 14:05</a:t>
            </a:fld>
            <a:endParaRPr lang="en-US" altLang="hu-HU" sz="900">
              <a:solidFill>
                <a:srgbClr val="898989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705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286005" y="3068960"/>
            <a:ext cx="7661275" cy="6264275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5000" rIns="90000" bIns="45000"/>
          <a:lstStyle/>
          <a:p>
            <a:pPr marL="457200" indent="-455613" algn="just" defTabSz="449263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Arial" charset="0"/>
              <a:buChar char="•"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hu-HU" altLang="hu-HU" sz="2200" b="1" dirty="0" smtClean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Ár</a:t>
            </a:r>
          </a:p>
          <a:p>
            <a:pPr marL="457200" indent="-455613" algn="just" defTabSz="449263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Arial" charset="0"/>
              <a:buChar char="•"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hu-HU" altLang="hu-HU" sz="2200" b="1" dirty="0" smtClean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Infláció</a:t>
            </a:r>
            <a:endParaRPr lang="hu-HU" altLang="hu-HU" sz="2200" b="1" dirty="0">
              <a:solidFill>
                <a:prstClr val="black"/>
              </a:solidFill>
              <a:latin typeface="Century" pitchFamily="18" charset="0"/>
              <a:ea typeface="Microsoft YaHei" charset="-122"/>
            </a:endParaRPr>
          </a:p>
          <a:p>
            <a:pPr marL="457200" indent="-455613" algn="just" defTabSz="449263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Arial" charset="0"/>
              <a:buChar char="•"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hu-HU" altLang="hu-HU" sz="2200" b="1" dirty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Termelési költségek </a:t>
            </a:r>
            <a:r>
              <a:rPr lang="hu-HU" altLang="hu-HU" sz="2200" b="1" dirty="0" smtClean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 </a:t>
            </a:r>
            <a:r>
              <a:rPr lang="hu-HU" altLang="hu-HU" sz="2200" dirty="0" smtClean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(2018-ban </a:t>
            </a:r>
            <a:r>
              <a:rPr lang="hu-HU" altLang="hu-HU" sz="2200" dirty="0">
                <a:solidFill>
                  <a:prstClr val="black"/>
                </a:solidFill>
                <a:latin typeface="Century" pitchFamily="18" charset="0"/>
                <a:ea typeface="Microsoft YaHei" charset="-122"/>
                <a:sym typeface="Wingdings" pitchFamily="2" charset="2"/>
              </a:rPr>
              <a:t></a:t>
            </a:r>
            <a:r>
              <a:rPr lang="hu-HU" altLang="hu-HU" sz="2200" dirty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 950.000 </a:t>
            </a:r>
            <a:r>
              <a:rPr lang="hu-HU" altLang="hu-HU" sz="2200" dirty="0" smtClean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Ft/ha)</a:t>
            </a:r>
          </a:p>
          <a:p>
            <a:pPr marL="457200" indent="-455613" algn="just" defTabSz="449263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Arial" charset="0"/>
              <a:buChar char="•"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hu-HU" altLang="hu-HU" sz="2200" dirty="0" smtClean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 </a:t>
            </a:r>
            <a:r>
              <a:rPr lang="hu-HU" altLang="hu-HU" sz="2200" b="1" dirty="0" smtClean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Jövedelem</a:t>
            </a:r>
            <a:endParaRPr lang="hu-HU" altLang="hu-HU" sz="2200" dirty="0">
              <a:solidFill>
                <a:prstClr val="black"/>
              </a:solidFill>
              <a:latin typeface="Century" pitchFamily="18" charset="0"/>
              <a:ea typeface="Microsoft YaHei" charset="-122"/>
            </a:endParaRPr>
          </a:p>
          <a:p>
            <a:pPr marL="792000" lvl="1" indent="-342900" defTabSz="449263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pitchFamily="2" charset="2"/>
              <a:buChar char="Ø"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hu-HU" altLang="hu-HU" sz="2200" dirty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A költségek csökkentése a termelés biztonságát veszélyezteti</a:t>
            </a:r>
          </a:p>
          <a:p>
            <a:pPr marL="792000" lvl="1" indent="-342900" defTabSz="449263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pitchFamily="2" charset="2"/>
              <a:buChar char="Ø"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hu-HU" altLang="hu-HU" sz="2200" dirty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A termésátlagok nagymértékű növelése a minőség/</a:t>
            </a:r>
            <a:r>
              <a:rPr lang="hu-HU" altLang="hu-HU" sz="2200" dirty="0" err="1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beltartalom</a:t>
            </a:r>
            <a:r>
              <a:rPr lang="hu-HU" altLang="hu-HU" sz="2200" dirty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 csökkenését </a:t>
            </a:r>
            <a:r>
              <a:rPr lang="hu-HU" altLang="hu-HU" sz="2200" dirty="0" smtClean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eredményezi</a:t>
            </a:r>
          </a:p>
          <a:p>
            <a:pPr lvl="1" algn="just" defTabSz="449263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endParaRPr lang="hu-HU" altLang="hu-HU" sz="2000" dirty="0">
              <a:solidFill>
                <a:srgbClr val="008000"/>
              </a:solidFill>
              <a:latin typeface="Century" pitchFamily="18" charset="0"/>
              <a:ea typeface="Microsoft YaHei" charset="-122"/>
            </a:endParaRPr>
          </a:p>
        </p:txBody>
      </p:sp>
      <p:pic>
        <p:nvPicPr>
          <p:cNvPr id="2970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63" y="44450"/>
            <a:ext cx="7080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703" name="Dátum helye 1"/>
          <p:cNvSpPr txBox="1">
            <a:spLocks/>
          </p:cNvSpPr>
          <p:nvPr/>
        </p:nvSpPr>
        <p:spPr bwMode="auto">
          <a:xfrm>
            <a:off x="265113" y="100013"/>
            <a:ext cx="1047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03CB8FB9-BF68-4480-9331-41E67A968732}" type="datetime8">
              <a:rPr lang="hu-HU" altLang="hu-HU" sz="900">
                <a:solidFill>
                  <a:srgbClr val="898989"/>
                </a:solidFill>
                <a:latin typeface="Arial" pitchFamily="34" charset="0"/>
                <a:ea typeface="Microsoft YaHei" pitchFamily="34" charset="-122"/>
              </a:rPr>
              <a:pPr algn="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2019.01.02. 14:05</a:t>
            </a:fld>
            <a:endParaRPr lang="en-US" altLang="hu-HU" sz="900" dirty="0">
              <a:solidFill>
                <a:srgbClr val="898989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347923" y="469900"/>
            <a:ext cx="759935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5613" algn="ctr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hu-HU" altLang="hu-HU" sz="2200" b="1" dirty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A szőlőtermelés </a:t>
            </a:r>
            <a:r>
              <a:rPr lang="hu-HU" altLang="hu-HU" sz="2200" b="1" dirty="0" smtClean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helyzete</a:t>
            </a:r>
          </a:p>
          <a:p>
            <a:pPr algn="ctr"/>
            <a:endParaRPr lang="hu-HU" sz="2200" dirty="0" smtClean="0">
              <a:latin typeface="Century" pitchFamily="18" charset="0"/>
            </a:endParaRPr>
          </a:p>
          <a:p>
            <a:r>
              <a:rPr lang="hu-HU" sz="2200" dirty="0" smtClean="0">
                <a:latin typeface="Century" pitchFamily="18" charset="0"/>
              </a:rPr>
              <a:t>A jórészt elaprózódott ültetvényeken  tevékenykedő </a:t>
            </a:r>
            <a:r>
              <a:rPr lang="hu-HU" sz="2200" dirty="0" smtClean="0">
                <a:latin typeface="Century" pitchFamily="18" charset="0"/>
              </a:rPr>
              <a:t>szőlősgazdák, </a:t>
            </a:r>
            <a:r>
              <a:rPr lang="hu-HU" sz="2200" dirty="0" smtClean="0">
                <a:latin typeface="Century" pitchFamily="18" charset="0"/>
              </a:rPr>
              <a:t>akiknek átlagéletkorra 60 év körüli, magukra hagyottan, mindenféle szervezettség nélkül, aggódva várják a betakarítást, és csak egy kérdésük van: </a:t>
            </a:r>
          </a:p>
          <a:p>
            <a:endParaRPr lang="hu-HU" sz="2200" dirty="0" smtClean="0">
              <a:latin typeface="Century" pitchFamily="18" charset="0"/>
            </a:endParaRPr>
          </a:p>
          <a:p>
            <a:pPr algn="ctr"/>
            <a:r>
              <a:rPr lang="hu-HU" sz="2200" dirty="0" smtClean="0">
                <a:latin typeface="Century" pitchFamily="18" charset="0"/>
              </a:rPr>
              <a:t>„Mi lesz a szőlő átvételi ára ?”</a:t>
            </a:r>
          </a:p>
          <a:p>
            <a:pPr marL="457200" indent="-455613" algn="ctr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endParaRPr lang="hu-HU" altLang="hu-HU" sz="2200" b="1" dirty="0">
              <a:solidFill>
                <a:prstClr val="black"/>
              </a:solidFill>
              <a:latin typeface="Century" pitchFamily="18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2347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17C855-59F9-4EC0-86F8-A3ABDEEC4CC2}" type="datetime8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555177" y="5875472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hu-HU" i="1" dirty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„Egynek minden nehéz, soknak semmi sem lehetetlen.”</a:t>
            </a:r>
          </a:p>
          <a:p>
            <a:pPr algn="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hu-HU" i="1" dirty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(Széchenyi István)</a:t>
            </a:r>
          </a:p>
        </p:txBody>
      </p:sp>
      <p:sp>
        <p:nvSpPr>
          <p:cNvPr id="4" name="Téglalap 3"/>
          <p:cNvSpPr/>
          <p:nvPr/>
        </p:nvSpPr>
        <p:spPr>
          <a:xfrm>
            <a:off x="1408620" y="1484784"/>
            <a:ext cx="7632848" cy="4265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 defTabSz="449263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pitchFamily="2" charset="2"/>
              <a:buChar char="Ø"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hu-HU" altLang="hu-HU" sz="2400" dirty="0" smtClean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Termelés </a:t>
            </a:r>
            <a:r>
              <a:rPr lang="hu-HU" altLang="hu-HU" sz="2400" dirty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biztonságának megteremtése</a:t>
            </a:r>
          </a:p>
          <a:p>
            <a:pPr marL="800100" lvl="1" indent="-342900" algn="just" defTabSz="449263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pitchFamily="2" charset="2"/>
              <a:buChar char="Ø"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hu-HU" altLang="hu-HU" sz="2400" dirty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A termőhely és fajta megválasztása</a:t>
            </a:r>
          </a:p>
          <a:p>
            <a:pPr marL="800100" lvl="1" indent="-342900" algn="just" defTabSz="449263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pitchFamily="2" charset="2"/>
              <a:buChar char="Ø"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hu-HU" altLang="hu-HU" sz="2400" dirty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Élőmunka-ráfordítás minimalizálása</a:t>
            </a:r>
          </a:p>
          <a:p>
            <a:pPr marL="800100" lvl="1" indent="-342900" algn="just" defTabSz="449263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pitchFamily="2" charset="2"/>
              <a:buChar char="Ø"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hu-HU" altLang="hu-HU" sz="2400" dirty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Okszerű tápanyag-gazdálkodás</a:t>
            </a:r>
          </a:p>
          <a:p>
            <a:pPr marL="800100" lvl="1" indent="-342900" algn="just" defTabSz="449263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pitchFamily="2" charset="2"/>
              <a:buChar char="Ø"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hu-HU" altLang="hu-HU" sz="2400" dirty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Öntözés</a:t>
            </a:r>
          </a:p>
          <a:p>
            <a:pPr marL="800100" lvl="1" indent="-342900" algn="just" defTabSz="449263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pitchFamily="2" charset="2"/>
              <a:buChar char="Ø"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hu-HU" altLang="hu-HU" sz="2400" dirty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Előrejelzésen alapuló </a:t>
            </a:r>
            <a:r>
              <a:rPr lang="hu-HU" altLang="hu-HU" sz="2400" dirty="0" smtClean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növényvédelem</a:t>
            </a:r>
          </a:p>
          <a:p>
            <a:pPr marL="800100" lvl="1" indent="-342900" algn="just" defTabSz="449263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pitchFamily="2" charset="2"/>
              <a:buChar char="Ø"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hu-HU" altLang="hu-HU" sz="2400" dirty="0" smtClean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……</a:t>
            </a:r>
            <a:endParaRPr lang="hu-HU" altLang="hu-HU" sz="2400" dirty="0">
              <a:solidFill>
                <a:prstClr val="black"/>
              </a:solidFill>
              <a:latin typeface="Century" pitchFamily="18" charset="0"/>
              <a:ea typeface="Microsoft YaHei" charset="-122"/>
            </a:endParaRPr>
          </a:p>
          <a:p>
            <a:pPr marL="114300" indent="-342900" defTabSz="449263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 smtClean="0">
                <a:solidFill>
                  <a:prstClr val="black"/>
                </a:solidFill>
                <a:latin typeface="Century" pitchFamily="18" charset="0"/>
                <a:ea typeface="Microsoft YaHei" pitchFamily="34" charset="-122"/>
                <a:cs typeface="DejaVu Sans" charset="0"/>
              </a:rPr>
              <a:t>Edukáció</a:t>
            </a:r>
            <a:r>
              <a:rPr lang="hu-HU" altLang="hu-HU" sz="2400" b="1" dirty="0">
                <a:solidFill>
                  <a:prstClr val="black"/>
                </a:solidFill>
                <a:latin typeface="Century" pitchFamily="18" charset="0"/>
                <a:ea typeface="Microsoft YaHei" pitchFamily="34" charset="-122"/>
                <a:cs typeface="DejaVu Sans" charset="0"/>
              </a:rPr>
              <a:t>, koordináció és integráció </a:t>
            </a:r>
            <a:r>
              <a:rPr lang="hu-HU" altLang="hu-HU" sz="2400" b="1" dirty="0" smtClean="0">
                <a:solidFill>
                  <a:prstClr val="black"/>
                </a:solidFill>
                <a:latin typeface="Century" pitchFamily="18" charset="0"/>
                <a:ea typeface="Microsoft YaHei" pitchFamily="34" charset="-122"/>
                <a:cs typeface="DejaVu Sans" charset="0"/>
              </a:rPr>
              <a:t>szükségessége</a:t>
            </a:r>
            <a:endParaRPr lang="hu-HU" altLang="hu-HU" sz="2400" b="1" dirty="0">
              <a:solidFill>
                <a:prstClr val="black"/>
              </a:solidFill>
              <a:latin typeface="Century" pitchFamily="18" charset="0"/>
              <a:ea typeface="Microsoft YaHei" pitchFamily="34" charset="-122"/>
              <a:cs typeface="DejaVu Sans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555776" y="548680"/>
            <a:ext cx="4457952" cy="781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587" algn="just" defTabSz="449263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100000"/>
              <a:tabLst>
                <a:tab pos="4572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hu-HU" altLang="hu-HU" sz="3200" b="1" dirty="0">
                <a:solidFill>
                  <a:prstClr val="black"/>
                </a:solidFill>
                <a:latin typeface="Century" pitchFamily="18" charset="0"/>
                <a:ea typeface="Microsoft YaHei" charset="-122"/>
              </a:rPr>
              <a:t>Megoldási lehetőségek</a:t>
            </a:r>
          </a:p>
        </p:txBody>
      </p:sp>
      <p:sp>
        <p:nvSpPr>
          <p:cNvPr id="6" name="Téglalap 5"/>
          <p:cNvSpPr/>
          <p:nvPr/>
        </p:nvSpPr>
        <p:spPr>
          <a:xfrm>
            <a:off x="450665" y="179348"/>
            <a:ext cx="131302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03CB8FB9-BF68-4480-9331-41E67A968732}" type="datetime8">
              <a:rPr lang="hu-HU" altLang="hu-HU" sz="900" smtClean="0">
                <a:solidFill>
                  <a:srgbClr val="898989"/>
                </a:solidFill>
                <a:latin typeface="Arial" pitchFamily="34" charset="0"/>
                <a:ea typeface="Microsoft YaHei" pitchFamily="34" charset="-122"/>
              </a:rPr>
              <a:pPr/>
              <a:t>2019.01.02. 14:05</a:t>
            </a:fld>
            <a:endParaRPr lang="hu-HU" sz="900" dirty="0"/>
          </a:p>
        </p:txBody>
      </p:sp>
    </p:spTree>
    <p:extLst>
      <p:ext uri="{BB962C8B-B14F-4D97-AF65-F5344CB8AC3E}">
        <p14:creationId xmlns:p14="http://schemas.microsoft.com/office/powerpoint/2010/main" val="1848853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17C855-59F9-4EC0-86F8-A3ABDEEC4CC2}" type="datetime8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2019.01.02. 14:57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187624" y="1484784"/>
            <a:ext cx="74168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2900" lvl="1" indent="-342900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sz="2000" dirty="0">
                <a:latin typeface="Century" pitchFamily="18" charset="0"/>
              </a:rPr>
              <a:t>A szövetkezet egy olyan jogi társasági forma, amelyben az 1 tag 1 szavazat elve érvényesül. </a:t>
            </a:r>
          </a:p>
          <a:p>
            <a:pPr marL="702900" lvl="1" indent="-342900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altLang="hu-HU" sz="2000" dirty="0">
                <a:latin typeface="Century" pitchFamily="18" charset="0"/>
              </a:rPr>
              <a:t>A konstrukció nem vásárolható ki sem külföldi, sem belföldi személy által.</a:t>
            </a:r>
            <a:endParaRPr lang="hu-HU" sz="2000" dirty="0">
              <a:latin typeface="Century" pitchFamily="18" charset="0"/>
            </a:endParaRPr>
          </a:p>
          <a:p>
            <a:pPr marL="702900" lvl="1" indent="-342900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sz="2000" dirty="0">
                <a:latin typeface="Century" pitchFamily="18" charset="0"/>
              </a:rPr>
              <a:t>Egyenlő lehetőséget és jogokat biztosít minden tag részére, nagyságrendtől függetlenül. (Változó tagság, változó tőke.)</a:t>
            </a:r>
          </a:p>
          <a:p>
            <a:pPr marL="702900" lvl="1" indent="-342900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sz="2000" dirty="0">
                <a:latin typeface="Century" pitchFamily="18" charset="0"/>
              </a:rPr>
              <a:t>Védelmet nyújt a kisebb gazdaságok számára, ugyanakkor előnyt jelent a nagyobbaknak is a közös piaci fellépés miatt.</a:t>
            </a:r>
          </a:p>
          <a:p>
            <a:pPr marL="702900" lvl="1" indent="-342900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sz="2000" dirty="0">
                <a:latin typeface="Century" pitchFamily="18" charset="0"/>
              </a:rPr>
              <a:t>Már rövidtávon is rugalmas működési kereteket biztosít minden résztvevőnek a nyitott szövetkezési elv alapján</a:t>
            </a:r>
            <a:r>
              <a:rPr lang="hu-HU" sz="2000" dirty="0" smtClean="0">
                <a:latin typeface="Century" pitchFamily="18" charset="0"/>
              </a:rPr>
              <a:t>.</a:t>
            </a:r>
          </a:p>
          <a:p>
            <a:pPr marL="702900" lvl="1" indent="-342900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sz="2000" dirty="0" smtClean="0">
                <a:latin typeface="Century" pitchFamily="18" charset="0"/>
              </a:rPr>
              <a:t>15 tag, 1,5 millió törzstőke</a:t>
            </a:r>
            <a:endParaRPr lang="hu-HU" sz="2000" dirty="0">
              <a:latin typeface="Century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763688" y="626368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latin typeface="Century" pitchFamily="18" charset="0"/>
              </a:rPr>
              <a:t>Termelői csoport, szövetkezet</a:t>
            </a:r>
            <a:endParaRPr lang="hu-HU" sz="3200" b="1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13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ím 1"/>
          <p:cNvSpPr>
            <a:spLocks noGrp="1"/>
          </p:cNvSpPr>
          <p:nvPr>
            <p:ph type="title"/>
          </p:nvPr>
        </p:nvSpPr>
        <p:spPr>
          <a:xfrm>
            <a:off x="1476375" y="333375"/>
            <a:ext cx="7081838" cy="1320800"/>
          </a:xfrm>
        </p:spPr>
        <p:txBody>
          <a:bodyPr/>
          <a:lstStyle/>
          <a:p>
            <a:pPr algn="ctr"/>
            <a:r>
              <a:rPr lang="hu-HU" altLang="hu-HU" sz="3200" b="1" dirty="0" smtClean="0">
                <a:latin typeface="Century" pitchFamily="18" charset="0"/>
              </a:rPr>
              <a:t>Miért kell szövetkezniük a szőlőtermelőknek?</a:t>
            </a:r>
            <a:endParaRPr lang="hu-HU" altLang="hu-HU" sz="3200" dirty="0" smtClean="0">
              <a:latin typeface="Century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90977" y="1556792"/>
            <a:ext cx="7437098" cy="4968552"/>
          </a:xfrm>
        </p:spPr>
        <p:txBody>
          <a:bodyPr rtlCol="0">
            <a:normAutofit fontScale="92500" lnSpcReduction="10000"/>
          </a:bodyPr>
          <a:lstStyle/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hu-H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Fenntarthatóan a szövetkezés biztosít stabil és hosszú távon is tervezhető fennmaradási lehetőséget a </a:t>
            </a:r>
            <a:r>
              <a:rPr lang="hu-H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termelőknek !</a:t>
            </a:r>
            <a:endParaRPr lang="hu-HU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lvl="1" algn="just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Lehetőséget </a:t>
            </a: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teremt a közös fellépésre (ár-érvényesítő 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hatás</a:t>
            </a: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), érdekképviseletre, piacszervezési intézkedésekre.</a:t>
            </a:r>
          </a:p>
          <a:p>
            <a:pPr lvl="1" algn="just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A 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termelőt „bérmunkás” pozícióból piaci szereplővé lépteti elő. (Termelői csoport létrehozása, másodlagos szövetkezés lehetőségének megteremtése, stb</a:t>
            </a: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.)</a:t>
            </a:r>
          </a:p>
          <a:p>
            <a:pPr lvl="1" algn="just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A jövedelmezőség javulása lehetővé teszi részfoglalkozásúak bevonását, ami segíthet az akut munkaerő problémákon</a:t>
            </a: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.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 </a:t>
            </a:r>
            <a:endParaRPr lang="hu-H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lvl="1" algn="just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Uniós 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források bevonásának lehetősége</a:t>
            </a: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. (elismertetési folyamat, 100 millió árbevétel) </a:t>
            </a:r>
            <a:endParaRPr lang="hu-HU" sz="2000" dirty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lvl="1" algn="just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sz="2000" dirty="0">
                <a:latin typeface="Century" pitchFamily="18" charset="0"/>
              </a:rPr>
              <a:t>Rövid idő alatt gyors fejlődést és tőkegyarapodást tesz lehetővé a szövetkezők részére.</a:t>
            </a:r>
          </a:p>
          <a:p>
            <a:pPr lvl="1" algn="just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hu-HU" sz="2000" dirty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marL="457200" lvl="1" indent="0" algn="just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None/>
              <a:defRPr/>
            </a:pPr>
            <a:endParaRPr lang="hu-HU" sz="2000" dirty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</p:txBody>
      </p:sp>
      <p:pic>
        <p:nvPicPr>
          <p:cNvPr id="4403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63" y="44450"/>
            <a:ext cx="7080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4037" name="Dátum helye 1"/>
          <p:cNvSpPr txBox="1">
            <a:spLocks/>
          </p:cNvSpPr>
          <p:nvPr/>
        </p:nvSpPr>
        <p:spPr bwMode="auto">
          <a:xfrm>
            <a:off x="265113" y="100013"/>
            <a:ext cx="1047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F8E6DC4-DA2D-4971-8D5C-841016E39C10}" type="datetime8">
              <a:rPr lang="hu-HU" altLang="hu-HU" sz="900">
                <a:solidFill>
                  <a:srgbClr val="898989"/>
                </a:solidFill>
                <a:latin typeface="Arial" pitchFamily="34" charset="0"/>
                <a:ea typeface="Microsoft YaHei" pitchFamily="34" charset="-122"/>
              </a:rPr>
              <a:pPr algn="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2019.01.02. 14:40</a:t>
            </a:fld>
            <a:endParaRPr lang="en-US" altLang="hu-HU" sz="900">
              <a:solidFill>
                <a:srgbClr val="898989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854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ím 1"/>
          <p:cNvSpPr>
            <a:spLocks noGrp="1"/>
          </p:cNvSpPr>
          <p:nvPr>
            <p:ph type="title"/>
          </p:nvPr>
        </p:nvSpPr>
        <p:spPr>
          <a:xfrm>
            <a:off x="1244319" y="692696"/>
            <a:ext cx="7448550" cy="685800"/>
          </a:xfrm>
        </p:spPr>
        <p:txBody>
          <a:bodyPr/>
          <a:lstStyle/>
          <a:p>
            <a:pPr algn="ctr"/>
            <a:r>
              <a:rPr lang="hu-HU" altLang="hu-HU" sz="2800" b="1" dirty="0" smtClean="0">
                <a:latin typeface="Century" pitchFamily="18" charset="0"/>
              </a:rPr>
              <a:t>Az integráció előnyei </a:t>
            </a:r>
            <a:r>
              <a:rPr lang="hu-HU" altLang="hu-HU" sz="1400" b="1" dirty="0" smtClean="0">
                <a:solidFill>
                  <a:srgbClr val="00B050"/>
                </a:solidFill>
                <a:latin typeface="Century" pitchFamily="18" charset="0"/>
              </a:rPr>
              <a:t>1.</a:t>
            </a:r>
            <a:endParaRPr lang="hu-HU" altLang="hu-HU" sz="1400" b="1" dirty="0" smtClean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5656" y="1772816"/>
            <a:ext cx="7279803" cy="4392488"/>
          </a:xfrm>
        </p:spPr>
        <p:txBody>
          <a:bodyPr rtlCol="0">
            <a:noAutofit/>
          </a:bodyPr>
          <a:lstStyle/>
          <a:p>
            <a:pPr marL="360000" indent="-360000" fontAlgn="auto">
              <a:lnSpc>
                <a:spcPct val="120000"/>
              </a:lnSpc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A 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termelési költségek </a:t>
            </a: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csökkennek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, a termelői árak stabilizálódnak</a:t>
            </a: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. Javul a jövedelmezőség.</a:t>
            </a:r>
            <a:endParaRPr lang="hu-HU" sz="2000" dirty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marL="360000" indent="-360000" fontAlgn="auto">
              <a:lnSpc>
                <a:spcPct val="120000"/>
              </a:lnSpc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Elkerülhető a haszon közvetítő kereskedelem általi lefölözése.</a:t>
            </a:r>
          </a:p>
          <a:p>
            <a:pPr marL="360000" indent="-360000" fontAlgn="auto">
              <a:lnSpc>
                <a:spcPct val="120000"/>
              </a:lnSpc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hu-HU" altLang="hu-HU" sz="2000" dirty="0" smtClean="0">
                <a:latin typeface="Century" pitchFamily="18" charset="0"/>
              </a:rPr>
              <a:t>A </a:t>
            </a:r>
            <a:r>
              <a:rPr lang="hu-HU" altLang="hu-HU" sz="2000" dirty="0">
                <a:latin typeface="Century" pitchFamily="18" charset="0"/>
              </a:rPr>
              <a:t>termelők értékesítési együttműködése alkupozíciót hoz létre, ami erősíti az értékesítési folyamatban betöltött szerepüket. </a:t>
            </a:r>
            <a:endParaRPr lang="hu-HU" altLang="hu-HU" sz="2000" dirty="0" smtClean="0">
              <a:latin typeface="Century" pitchFamily="18" charset="0"/>
            </a:endParaRPr>
          </a:p>
          <a:p>
            <a:pPr marL="360000" indent="-360000" fontAlgn="auto">
              <a:lnSpc>
                <a:spcPct val="120000"/>
              </a:lnSpc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hu-HU" altLang="hu-HU" sz="2000" dirty="0" smtClean="0">
                <a:latin typeface="Century" pitchFamily="18" charset="0"/>
              </a:rPr>
              <a:t>A </a:t>
            </a:r>
            <a:r>
              <a:rPr lang="hu-HU" altLang="hu-HU" sz="2000" dirty="0">
                <a:latin typeface="Century" pitchFamily="18" charset="0"/>
              </a:rPr>
              <a:t>meglévő piaci kapcsolatok közös </a:t>
            </a:r>
            <a:r>
              <a:rPr lang="hu-HU" altLang="hu-HU" sz="2000" dirty="0" smtClean="0">
                <a:latin typeface="Century" pitchFamily="18" charset="0"/>
              </a:rPr>
              <a:t>felhasználhatók.</a:t>
            </a:r>
          </a:p>
          <a:p>
            <a:pPr marL="360000" indent="-360000" fontAlgn="auto">
              <a:lnSpc>
                <a:spcPct val="120000"/>
              </a:lnSpc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hu-HU" sz="2000" dirty="0" smtClean="0">
                <a:latin typeface="Century" pitchFamily="18" charset="0"/>
              </a:rPr>
              <a:t>A bankok</a:t>
            </a:r>
            <a:r>
              <a:rPr lang="hu-HU" sz="2000" dirty="0">
                <a:latin typeface="Century" pitchFamily="18" charset="0"/>
              </a:rPr>
              <a:t>, biztosító társaságok, szolgáltató szervezetek, stb. előnyöket </a:t>
            </a:r>
            <a:r>
              <a:rPr lang="hu-HU" sz="2000" dirty="0" smtClean="0">
                <a:latin typeface="Century" pitchFamily="18" charset="0"/>
              </a:rPr>
              <a:t>adnak.</a:t>
            </a:r>
            <a:endParaRPr lang="hu-H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608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63" y="44450"/>
            <a:ext cx="7080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6085" name="Dátum helye 1"/>
          <p:cNvSpPr txBox="1">
            <a:spLocks/>
          </p:cNvSpPr>
          <p:nvPr/>
        </p:nvSpPr>
        <p:spPr bwMode="auto">
          <a:xfrm>
            <a:off x="265113" y="100013"/>
            <a:ext cx="1047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00829BB8-D4CA-452C-AE4F-76594CFBBF38}" type="datetime8">
              <a:rPr lang="hu-HU" altLang="hu-HU" sz="900">
                <a:solidFill>
                  <a:srgbClr val="898989"/>
                </a:solidFill>
                <a:latin typeface="Arial" pitchFamily="34" charset="0"/>
                <a:ea typeface="Microsoft YaHei" pitchFamily="34" charset="-122"/>
              </a:rPr>
              <a:pPr algn="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2019.01.02. 14:49</a:t>
            </a:fld>
            <a:endParaRPr lang="en-US" altLang="hu-HU" sz="900">
              <a:solidFill>
                <a:srgbClr val="898989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94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ím 1"/>
          <p:cNvSpPr>
            <a:spLocks noGrp="1"/>
          </p:cNvSpPr>
          <p:nvPr>
            <p:ph type="title"/>
          </p:nvPr>
        </p:nvSpPr>
        <p:spPr>
          <a:xfrm>
            <a:off x="1403648" y="469900"/>
            <a:ext cx="7416800" cy="640557"/>
          </a:xfrm>
          <a:noFill/>
        </p:spPr>
        <p:txBody>
          <a:bodyPr/>
          <a:lstStyle/>
          <a:p>
            <a:pPr algn="ctr"/>
            <a:r>
              <a:rPr lang="hu-HU" altLang="hu-HU" sz="2800" b="1" dirty="0" smtClean="0">
                <a:latin typeface="Century" pitchFamily="18" charset="0"/>
              </a:rPr>
              <a:t>Az integráció </a:t>
            </a:r>
            <a:r>
              <a:rPr lang="hu-HU" altLang="hu-HU" sz="2800" b="1" dirty="0" smtClean="0">
                <a:latin typeface="Century" pitchFamily="18" charset="0"/>
              </a:rPr>
              <a:t>előnyei </a:t>
            </a:r>
            <a:r>
              <a:rPr lang="hu-HU" altLang="hu-HU" sz="2800" b="1" dirty="0" smtClean="0">
                <a:latin typeface="Century" pitchFamily="18" charset="0"/>
              </a:rPr>
              <a:t> </a:t>
            </a:r>
            <a:r>
              <a:rPr lang="hu-HU" altLang="hu-HU" sz="1400" b="1" dirty="0" smtClean="0">
                <a:solidFill>
                  <a:srgbClr val="00B050"/>
                </a:solidFill>
                <a:latin typeface="Century" pitchFamily="18" charset="0"/>
              </a:rPr>
              <a:t>2.</a:t>
            </a:r>
            <a:endParaRPr lang="hu-HU" altLang="hu-HU" sz="1400" dirty="0" smtClean="0">
              <a:solidFill>
                <a:srgbClr val="00B050"/>
              </a:solidFill>
              <a:latin typeface="Century" pitchFamily="18" charset="0"/>
            </a:endParaRPr>
          </a:p>
        </p:txBody>
      </p:sp>
      <p:sp>
        <p:nvSpPr>
          <p:cNvPr id="48131" name="Tartalom helye 2"/>
          <p:cNvSpPr>
            <a:spLocks noGrp="1"/>
          </p:cNvSpPr>
          <p:nvPr>
            <p:ph idx="1"/>
          </p:nvPr>
        </p:nvSpPr>
        <p:spPr>
          <a:xfrm>
            <a:off x="1403648" y="1700808"/>
            <a:ext cx="7678440" cy="4536504"/>
          </a:xfrm>
        </p:spPr>
        <p:txBody>
          <a:bodyPr/>
          <a:lstStyle/>
          <a:p>
            <a:pPr marL="457200" indent="-457200" algn="just">
              <a:buClr>
                <a:schemeClr val="accent4">
                  <a:lumMod val="75000"/>
                </a:schemeClr>
              </a:buClr>
              <a:buFont typeface="+mj-lt"/>
              <a:buAutoNum type="arabicPeriod" startAt="6"/>
            </a:pPr>
            <a:r>
              <a:rPr lang="hu-HU" sz="2000" dirty="0">
                <a:latin typeface="Century" pitchFamily="18" charset="0"/>
              </a:rPr>
              <a:t>Megnő a minőségellenőrzés szerepe, ezáltal javul a technológiai fegyelem. </a:t>
            </a:r>
          </a:p>
          <a:p>
            <a:pPr marL="457200" indent="-457200" algn="just">
              <a:buClr>
                <a:schemeClr val="accent4">
                  <a:lumMod val="75000"/>
                </a:schemeClr>
              </a:buClr>
              <a:buFont typeface="+mj-lt"/>
              <a:buAutoNum type="arabicPeriod" startAt="6"/>
            </a:pPr>
            <a:r>
              <a:rPr lang="hu-HU" altLang="hu-HU" sz="2000" dirty="0" smtClean="0">
                <a:latin typeface="Century" pitchFamily="18" charset="0"/>
              </a:rPr>
              <a:t>Javul a </a:t>
            </a:r>
            <a:r>
              <a:rPr lang="hu-HU" altLang="hu-HU" sz="2000" dirty="0" smtClean="0">
                <a:latin typeface="Century" pitchFamily="18" charset="0"/>
              </a:rPr>
              <a:t>szakmaiság, a térségi identitástudat, felelősségérzet.</a:t>
            </a:r>
          </a:p>
          <a:p>
            <a:pPr marL="457200" indent="-457200" algn="just">
              <a:buClr>
                <a:schemeClr val="accent4">
                  <a:lumMod val="75000"/>
                </a:schemeClr>
              </a:buClr>
              <a:buFont typeface="+mj-lt"/>
              <a:buAutoNum type="arabicPeriod" startAt="6"/>
            </a:pPr>
            <a:r>
              <a:rPr lang="hu-HU" altLang="hu-HU" sz="2000" dirty="0" smtClean="0">
                <a:latin typeface="Century" pitchFamily="18" charset="0"/>
              </a:rPr>
              <a:t>A szolidaritás elve erősíti a vidékmegtartó képességet.</a:t>
            </a:r>
          </a:p>
          <a:p>
            <a:pPr marL="457200" indent="-457200" algn="just">
              <a:buClr>
                <a:schemeClr val="accent4">
                  <a:lumMod val="75000"/>
                </a:schemeClr>
              </a:buClr>
              <a:buFont typeface="+mj-lt"/>
              <a:buAutoNum type="arabicPeriod" startAt="6"/>
            </a:pPr>
            <a:r>
              <a:rPr lang="hu-HU" altLang="hu-HU" sz="2000" dirty="0" smtClean="0">
                <a:latin typeface="Century" pitchFamily="18" charset="0"/>
              </a:rPr>
              <a:t>Előnyös hatást gyakorol a tájkultúrára, környezetvédelemre</a:t>
            </a:r>
            <a:r>
              <a:rPr lang="hu-HU" altLang="hu-HU" sz="2000" dirty="0" smtClean="0">
                <a:latin typeface="Century" pitchFamily="18" charset="0"/>
              </a:rPr>
              <a:t>.</a:t>
            </a:r>
          </a:p>
          <a:p>
            <a:pPr marL="457200" indent="-457200" algn="just">
              <a:buClr>
                <a:schemeClr val="accent4">
                  <a:lumMod val="75000"/>
                </a:schemeClr>
              </a:buClr>
              <a:buFont typeface="+mj-lt"/>
              <a:buAutoNum type="arabicPeriod" startAt="6"/>
            </a:pPr>
            <a:r>
              <a:rPr lang="hu-HU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A 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minőség javulásának </a:t>
            </a:r>
            <a:r>
              <a:rPr lang="hu-HU" sz="200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köszönhetően 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j</a:t>
            </a:r>
            <a:r>
              <a:rPr lang="hu-HU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avul 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az ágazat – ezen belül a borvidék – </a:t>
            </a:r>
            <a:r>
              <a:rPr lang="hu-H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" pitchFamily="18" charset="0"/>
              </a:rPr>
              <a:t>versenyképessége.</a:t>
            </a:r>
            <a:endParaRPr lang="hu-HU" sz="2000" dirty="0">
              <a:solidFill>
                <a:schemeClr val="tx1">
                  <a:lumMod val="75000"/>
                  <a:lumOff val="25000"/>
                </a:schemeClr>
              </a:solidFill>
              <a:latin typeface="Century" pitchFamily="18" charset="0"/>
            </a:endParaRPr>
          </a:p>
          <a:p>
            <a:pPr marL="457200" indent="-457200" algn="just">
              <a:buClr>
                <a:schemeClr val="accent4">
                  <a:lumMod val="75000"/>
                </a:schemeClr>
              </a:buClr>
              <a:buFont typeface="+mj-lt"/>
              <a:buAutoNum type="arabicPeriod" startAt="6"/>
            </a:pPr>
            <a:endParaRPr lang="hu-HU" altLang="hu-HU" sz="2000" dirty="0" smtClean="0">
              <a:latin typeface="Century" pitchFamily="18" charset="0"/>
            </a:endParaRPr>
          </a:p>
        </p:txBody>
      </p:sp>
      <p:pic>
        <p:nvPicPr>
          <p:cNvPr id="4813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63" y="44450"/>
            <a:ext cx="7080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8133" name="Dátum helye 1"/>
          <p:cNvSpPr txBox="1">
            <a:spLocks/>
          </p:cNvSpPr>
          <p:nvPr/>
        </p:nvSpPr>
        <p:spPr bwMode="auto">
          <a:xfrm>
            <a:off x="265113" y="100013"/>
            <a:ext cx="1047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7A361AEE-F269-4D1D-ACE2-C05A26378EB8}" type="datetime8">
              <a:rPr lang="hu-HU" altLang="hu-HU" sz="900">
                <a:solidFill>
                  <a:srgbClr val="898989"/>
                </a:solidFill>
                <a:latin typeface="Arial" pitchFamily="34" charset="0"/>
                <a:ea typeface="Microsoft YaHei" pitchFamily="34" charset="-122"/>
              </a:rPr>
              <a:pPr algn="r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2019.01.02. 15:15</a:t>
            </a:fld>
            <a:endParaRPr lang="en-US" altLang="hu-HU" sz="900">
              <a:solidFill>
                <a:srgbClr val="898989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071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1_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2_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5.xml><?xml version="1.0" encoding="utf-8"?>
<a:theme xmlns:a="http://schemas.openxmlformats.org/drawingml/2006/main" name="3_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6.xml><?xml version="1.0" encoding="utf-8"?>
<a:theme xmlns:a="http://schemas.openxmlformats.org/drawingml/2006/main" name="4_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7.xml><?xml version="1.0" encoding="utf-8"?>
<a:theme xmlns:a="http://schemas.openxmlformats.org/drawingml/2006/main" name="6_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8.xml><?xml version="1.0" encoding="utf-8"?>
<a:theme xmlns:a="http://schemas.openxmlformats.org/drawingml/2006/main" name="7_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9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603</Words>
  <Application>Microsoft Office PowerPoint</Application>
  <PresentationFormat>Diavetítés a képernyőre (4:3 oldalarány)</PresentationFormat>
  <Paragraphs>91</Paragraphs>
  <Slides>11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8</vt:i4>
      </vt:variant>
      <vt:variant>
        <vt:lpstr>Diacímek</vt:lpstr>
      </vt:variant>
      <vt:variant>
        <vt:i4>11</vt:i4>
      </vt:variant>
    </vt:vector>
  </HeadingPairs>
  <TitlesOfParts>
    <vt:vector size="19" baseType="lpstr">
      <vt:lpstr>Office-téma</vt:lpstr>
      <vt:lpstr>Szálak</vt:lpstr>
      <vt:lpstr>1_Szálak</vt:lpstr>
      <vt:lpstr>2_Szálak</vt:lpstr>
      <vt:lpstr>3_Szálak</vt:lpstr>
      <vt:lpstr>4_Szálak</vt:lpstr>
      <vt:lpstr>6_Szálak</vt:lpstr>
      <vt:lpstr>7_Szálak</vt:lpstr>
      <vt:lpstr>A szőlőtermelők integrációja</vt:lpstr>
      <vt:lpstr>PowerPoint bemutató</vt:lpstr>
      <vt:lpstr>Helyzetelemzés</vt:lpstr>
      <vt:lpstr>PowerPoint bemutató</vt:lpstr>
      <vt:lpstr>PowerPoint bemutató</vt:lpstr>
      <vt:lpstr>PowerPoint bemutató</vt:lpstr>
      <vt:lpstr>Miért kell szövetkezniük a szőlőtermelőknek?</vt:lpstr>
      <vt:lpstr>Az integráció előnyei 1.</vt:lpstr>
      <vt:lpstr>Az integráció előnyei  2.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</dc:creator>
  <cp:lastModifiedBy>User</cp:lastModifiedBy>
  <cp:revision>14</cp:revision>
  <dcterms:created xsi:type="dcterms:W3CDTF">2018-12-13T01:04:01Z</dcterms:created>
  <dcterms:modified xsi:type="dcterms:W3CDTF">2019-01-02T14:19:07Z</dcterms:modified>
</cp:coreProperties>
</file>