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99" r:id="rId2"/>
    <p:sldId id="312" r:id="rId3"/>
    <p:sldId id="314" r:id="rId4"/>
    <p:sldId id="325" r:id="rId5"/>
    <p:sldId id="323" r:id="rId6"/>
    <p:sldId id="315" r:id="rId7"/>
    <p:sldId id="313" r:id="rId8"/>
    <p:sldId id="297" r:id="rId9"/>
    <p:sldId id="298" r:id="rId10"/>
    <p:sldId id="268" r:id="rId11"/>
    <p:sldId id="265" r:id="rId12"/>
    <p:sldId id="271" r:id="rId13"/>
    <p:sldId id="272" r:id="rId14"/>
    <p:sldId id="273" r:id="rId15"/>
    <p:sldId id="305" r:id="rId16"/>
    <p:sldId id="307" r:id="rId17"/>
    <p:sldId id="318" r:id="rId18"/>
    <p:sldId id="319" r:id="rId19"/>
    <p:sldId id="320" r:id="rId20"/>
    <p:sldId id="321" r:id="rId21"/>
    <p:sldId id="322" r:id="rId22"/>
    <p:sldId id="282" r:id="rId23"/>
  </p:sldIdLst>
  <p:sldSz cx="9144000" cy="6858000" type="screen4x3"/>
  <p:notesSz cx="6808788" cy="9939338"/>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36" autoAdjust="0"/>
    <p:restoredTop sz="72405" autoAdjust="0"/>
  </p:normalViewPr>
  <p:slideViewPr>
    <p:cSldViewPr>
      <p:cViewPr>
        <p:scale>
          <a:sx n="100" d="100"/>
          <a:sy n="100" d="100"/>
        </p:scale>
        <p:origin x="-90" y="8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50475" cy="496967"/>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56737" y="0"/>
            <a:ext cx="2950475" cy="496967"/>
          </a:xfrm>
          <a:prstGeom prst="rect">
            <a:avLst/>
          </a:prstGeom>
        </p:spPr>
        <p:txBody>
          <a:bodyPr vert="horz" lIns="91440" tIns="45720" rIns="91440" bIns="45720" rtlCol="0"/>
          <a:lstStyle>
            <a:lvl1pPr algn="r">
              <a:defRPr sz="1200"/>
            </a:lvl1pPr>
          </a:lstStyle>
          <a:p>
            <a:fld id="{03920198-232D-4AEB-887D-2C81C0249D5E}" type="datetimeFigureOut">
              <a:rPr lang="hu-HU" smtClean="0"/>
              <a:pPr/>
              <a:t>2017.05.26.</a:t>
            </a:fld>
            <a:endParaRPr lang="hu-HU"/>
          </a:p>
        </p:txBody>
      </p:sp>
      <p:sp>
        <p:nvSpPr>
          <p:cNvPr id="4" name="Élőláb helye 3"/>
          <p:cNvSpPr>
            <a:spLocks noGrp="1"/>
          </p:cNvSpPr>
          <p:nvPr>
            <p:ph type="ftr" sz="quarter" idx="2"/>
          </p:nvPr>
        </p:nvSpPr>
        <p:spPr>
          <a:xfrm>
            <a:off x="0" y="9440646"/>
            <a:ext cx="2950475" cy="496967"/>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56737" y="9440646"/>
            <a:ext cx="2950475" cy="496967"/>
          </a:xfrm>
          <a:prstGeom prst="rect">
            <a:avLst/>
          </a:prstGeom>
        </p:spPr>
        <p:txBody>
          <a:bodyPr vert="horz" lIns="91440" tIns="45720" rIns="91440" bIns="45720" rtlCol="0" anchor="b"/>
          <a:lstStyle>
            <a:lvl1pPr algn="r">
              <a:defRPr sz="1200"/>
            </a:lvl1pPr>
          </a:lstStyle>
          <a:p>
            <a:fld id="{E76FEA8D-C6B6-4EEE-83EE-9D89EBA29EC8}" type="slidenum">
              <a:rPr lang="hu-HU" smtClean="0"/>
              <a:pPr/>
              <a:t>‹#›</a:t>
            </a:fld>
            <a:endParaRPr lang="hu-HU"/>
          </a:p>
        </p:txBody>
      </p:sp>
    </p:spTree>
    <p:extLst>
      <p:ext uri="{BB962C8B-B14F-4D97-AF65-F5344CB8AC3E}">
        <p14:creationId xmlns:p14="http://schemas.microsoft.com/office/powerpoint/2010/main" val="1248129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50475" cy="496967"/>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56737" y="0"/>
            <a:ext cx="2950475" cy="496967"/>
          </a:xfrm>
          <a:prstGeom prst="rect">
            <a:avLst/>
          </a:prstGeom>
        </p:spPr>
        <p:txBody>
          <a:bodyPr vert="horz" lIns="91440" tIns="45720" rIns="91440" bIns="45720" rtlCol="0"/>
          <a:lstStyle>
            <a:lvl1pPr algn="r">
              <a:defRPr sz="1200"/>
            </a:lvl1pPr>
          </a:lstStyle>
          <a:p>
            <a:fld id="{9B519B06-32D6-43AC-809A-CA2F1CFF73FB}" type="datetimeFigureOut">
              <a:rPr lang="hu-HU" smtClean="0"/>
              <a:pPr/>
              <a:t>2017.05.26.</a:t>
            </a:fld>
            <a:endParaRPr lang="hu-HU"/>
          </a:p>
        </p:txBody>
      </p:sp>
      <p:sp>
        <p:nvSpPr>
          <p:cNvPr id="4" name="Diakép helye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0879" y="4721186"/>
            <a:ext cx="5447030" cy="4472702"/>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9440646"/>
            <a:ext cx="2950475" cy="49696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56737" y="9440646"/>
            <a:ext cx="2950475" cy="496967"/>
          </a:xfrm>
          <a:prstGeom prst="rect">
            <a:avLst/>
          </a:prstGeom>
        </p:spPr>
        <p:txBody>
          <a:bodyPr vert="horz" lIns="91440" tIns="45720" rIns="91440" bIns="45720" rtlCol="0" anchor="b"/>
          <a:lstStyle>
            <a:lvl1pPr algn="r">
              <a:defRPr sz="1200"/>
            </a:lvl1pPr>
          </a:lstStyle>
          <a:p>
            <a:fld id="{03CD1188-025C-4D31-90AD-279D6964401A}" type="slidenum">
              <a:rPr lang="hu-HU" smtClean="0"/>
              <a:pPr/>
              <a:t>‹#›</a:t>
            </a:fld>
            <a:endParaRPr lang="hu-HU"/>
          </a:p>
        </p:txBody>
      </p:sp>
    </p:spTree>
    <p:extLst>
      <p:ext uri="{BB962C8B-B14F-4D97-AF65-F5344CB8AC3E}">
        <p14:creationId xmlns:p14="http://schemas.microsoft.com/office/powerpoint/2010/main" val="809631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smtClean="0">
                <a:solidFill>
                  <a:schemeClr val="tx1"/>
                </a:solidFill>
                <a:effectLst/>
                <a:latin typeface="+mn-lt"/>
                <a:ea typeface="+mn-ea"/>
                <a:cs typeface="+mn-cs"/>
              </a:rPr>
              <a:t>2017. július 1-jével hatályba lép a jövedéki adóról szóló 2016. évi LXIII. törvény, valamint annak végrehajtási rendelete, vagyis a 45/2016. (XI. 29.) NGM rendelet.</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 változás célja az egyszerűsítés, a korszerűsítés, az adminisztrációs terhek csökkentése, valamint a visszaélések lehetőségének minimalizálása volt. Részletekbe menő szabályozás helyett egy keretjellegű szabályozást kívántak létrehozni a jogalkotók. Lehetőséget teremtettek az elektronikus ügyintézés szélesebb körben történő alkalmazására és az engedélytípusok számának jelentős csökkentésével az adminisztrációs terheket is csökkentik.</a:t>
            </a:r>
          </a:p>
          <a:p>
            <a:r>
              <a:rPr lang="hu-HU" sz="1200" kern="1200" dirty="0" smtClean="0">
                <a:solidFill>
                  <a:schemeClr val="tx1"/>
                </a:solidFill>
                <a:effectLst/>
                <a:latin typeface="+mn-lt"/>
                <a:ea typeface="+mn-ea"/>
                <a:cs typeface="+mn-cs"/>
              </a:rPr>
              <a:t>Az új jövedéki törvény alapján az adóraktári rendszer gyökeresen átalakul, amely során  – egyes kivételektől eltekintve – egységesülnek az adóraktár típusok és az ehhez kapcsolódó engedélyezési-, biztosíték- és követelményrendszer.</a:t>
            </a:r>
          </a:p>
          <a:p>
            <a:r>
              <a:rPr lang="hu-HU" sz="1200" kern="1200" dirty="0" smtClean="0">
                <a:solidFill>
                  <a:schemeClr val="tx1"/>
                </a:solidFill>
                <a:effectLst/>
                <a:latin typeface="+mn-lt"/>
                <a:ea typeface="+mn-ea"/>
                <a:cs typeface="+mn-cs"/>
              </a:rPr>
              <a:t>A kivételek alá tartoznak a terméktávvezeték adóraktárakon és a kizárólag bérfőzést végző szeszfőzdéken kívül az egyszerűsített adóraktárak is, melyekre enyhébb szabályok vonatkoznak, mint a többi adóraktárra.</a:t>
            </a:r>
          </a:p>
          <a:p>
            <a:endParaRPr lang="hu-HU" dirty="0"/>
          </a:p>
        </p:txBody>
      </p:sp>
      <p:sp>
        <p:nvSpPr>
          <p:cNvPr id="4" name="Dia számának helye 3"/>
          <p:cNvSpPr>
            <a:spLocks noGrp="1"/>
          </p:cNvSpPr>
          <p:nvPr>
            <p:ph type="sldNum" sz="quarter" idx="10"/>
          </p:nvPr>
        </p:nvSpPr>
        <p:spPr/>
        <p:txBody>
          <a:bodyPr/>
          <a:lstStyle/>
          <a:p>
            <a:fld id="{77CECF7C-82B7-4CAA-AEA8-87B6CFB11E7C}" type="slidenum">
              <a:rPr lang="hu-HU" smtClean="0"/>
              <a:pPr/>
              <a:t>1</a:t>
            </a:fld>
            <a:endParaRPr lang="hu-HU"/>
          </a:p>
        </p:txBody>
      </p:sp>
    </p:spTree>
    <p:extLst>
      <p:ext uri="{BB962C8B-B14F-4D97-AF65-F5344CB8AC3E}">
        <p14:creationId xmlns:p14="http://schemas.microsoft.com/office/powerpoint/2010/main" val="428127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Jegyzetek helye 2"/>
          <p:cNvSpPr>
            <a:spLocks noGrp="1"/>
          </p:cNvSpPr>
          <p:nvPr>
            <p:ph type="body" idx="1"/>
          </p:nvPr>
        </p:nvSpPr>
        <p:spPr bwMode="auto">
          <a:xfrm>
            <a:off x="663072" y="4609641"/>
            <a:ext cx="5447667" cy="44729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sz="1200" b="1" kern="1200" dirty="0" smtClean="0">
                <a:solidFill>
                  <a:schemeClr val="tx1"/>
                </a:solidFill>
                <a:effectLst/>
                <a:latin typeface="+mn-lt"/>
                <a:ea typeface="+mn-ea"/>
                <a:cs typeface="+mn-cs"/>
              </a:rPr>
              <a:t>(Nyilvántartás vezetés)</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 </a:t>
            </a:r>
            <a:r>
              <a:rPr lang="hu-HU" sz="1200" kern="1200" dirty="0" err="1" smtClean="0">
                <a:solidFill>
                  <a:schemeClr val="tx1"/>
                </a:solidFill>
                <a:effectLst/>
                <a:latin typeface="+mn-lt"/>
                <a:ea typeface="+mn-ea"/>
                <a:cs typeface="+mn-cs"/>
              </a:rPr>
              <a:t>Jöt</a:t>
            </a:r>
            <a:r>
              <a:rPr lang="hu-HU" sz="1200" kern="1200" dirty="0" smtClean="0">
                <a:solidFill>
                  <a:schemeClr val="tx1"/>
                </a:solidFill>
                <a:effectLst/>
                <a:latin typeface="+mn-lt"/>
                <a:ea typeface="+mn-ea"/>
                <a:cs typeface="+mn-cs"/>
              </a:rPr>
              <a:t>. előírása szerint az egyszerűsített adóraktárban előállítható termékekről az agrárpolitikáért felelős miniszter rendeletében (</a:t>
            </a:r>
            <a:r>
              <a:rPr lang="hu-HU" sz="1200" i="1" kern="1200" dirty="0" smtClean="0">
                <a:solidFill>
                  <a:schemeClr val="tx1"/>
                </a:solidFill>
                <a:effectLst/>
                <a:latin typeface="+mn-lt"/>
                <a:ea typeface="+mn-ea"/>
                <a:cs typeface="+mn-cs"/>
              </a:rPr>
              <a:t>= a borászati termékek egységes bizonylatolási, nyilvántartási és elszámolási rendjéről szóló 27/2011. (IV. 12.) VM rendelet (a továbbiakban: VM rendelet)</a:t>
            </a:r>
            <a:r>
              <a:rPr lang="hu-HU" sz="1200" kern="1200" dirty="0" smtClean="0">
                <a:solidFill>
                  <a:schemeClr val="tx1"/>
                </a:solidFill>
                <a:effectLst/>
                <a:latin typeface="+mn-lt"/>
                <a:ea typeface="+mn-ea"/>
                <a:cs typeface="+mn-cs"/>
              </a:rPr>
              <a:t> ) meghatározott nyilvántartást </a:t>
            </a:r>
            <a:r>
              <a:rPr lang="hu-HU" sz="1200" i="1" kern="1200" dirty="0" smtClean="0">
                <a:solidFill>
                  <a:schemeClr val="tx1"/>
                </a:solidFill>
                <a:effectLst/>
                <a:latin typeface="+mn-lt"/>
                <a:ea typeface="+mn-ea"/>
                <a:cs typeface="+mn-cs"/>
              </a:rPr>
              <a:t>(= szőlőbor-pincekönyvet)</a:t>
            </a:r>
            <a:r>
              <a:rPr lang="hu-HU" sz="1200" kern="1200" dirty="0" smtClean="0">
                <a:solidFill>
                  <a:schemeClr val="tx1"/>
                </a:solidFill>
                <a:effectLst/>
                <a:latin typeface="+mn-lt"/>
                <a:ea typeface="+mn-ea"/>
                <a:cs typeface="+mn-cs"/>
              </a:rPr>
              <a:t> kell vezetni. A szőlőbor-pincekönyvben a termékeket az adó alapjaként meghatározott mértékegység (hektoliter) szerint, termékenként, a 60 liter feletti tárolóedényben elhelyezett mennyiségeket összevontan, az ennél kisebb tárolóegységben lévőket pedig </a:t>
            </a:r>
            <a:r>
              <a:rPr lang="hu-HU" sz="1200" kern="1200" dirty="0" err="1" smtClean="0">
                <a:solidFill>
                  <a:schemeClr val="tx1"/>
                </a:solidFill>
                <a:effectLst/>
                <a:latin typeface="+mn-lt"/>
                <a:ea typeface="+mn-ea"/>
                <a:cs typeface="+mn-cs"/>
              </a:rPr>
              <a:t>kiszerelésenkénti</a:t>
            </a:r>
            <a:r>
              <a:rPr lang="hu-HU" sz="1200" kern="1200" dirty="0" smtClean="0">
                <a:solidFill>
                  <a:schemeClr val="tx1"/>
                </a:solidFill>
                <a:effectLst/>
                <a:latin typeface="+mn-lt"/>
                <a:ea typeface="+mn-ea"/>
                <a:cs typeface="+mn-cs"/>
              </a:rPr>
              <a:t> bontásban kell feltüntetni. A szőlőbor-pincekönyv vezetés módjára (papíralapú, elektronikus), hitelesítésére, a számítógépes programmal szemben támasztott követelményekre vonatkozó előírásokat a VM rendeletben meghatározottak szerint kell teljesíteni. </a:t>
            </a:r>
          </a:p>
          <a:p>
            <a:endParaRPr lang="hu-HU" sz="1200" u="sng" kern="1200" dirty="0" smtClean="0">
              <a:solidFill>
                <a:schemeClr val="tx1"/>
              </a:solidFill>
              <a:effectLst/>
              <a:latin typeface="+mn-lt"/>
              <a:ea typeface="+mn-ea"/>
              <a:cs typeface="+mn-cs"/>
            </a:endParaRPr>
          </a:p>
          <a:p>
            <a:r>
              <a:rPr lang="hu-HU" sz="1200" u="sng" kern="1200" dirty="0" smtClean="0">
                <a:solidFill>
                  <a:schemeClr val="tx1"/>
                </a:solidFill>
                <a:effectLst/>
                <a:latin typeface="+mn-lt"/>
                <a:ea typeface="+mn-ea"/>
                <a:cs typeface="+mn-cs"/>
              </a:rPr>
              <a:t>Nem kötelező számára az elektronikus nyilvántartás vezetés.</a:t>
            </a:r>
            <a:endParaRPr lang="hu-HU" sz="1200" kern="1200" dirty="0" smtClean="0">
              <a:solidFill>
                <a:schemeClr val="tx1"/>
              </a:solidFill>
              <a:effectLst/>
              <a:latin typeface="+mn-lt"/>
              <a:ea typeface="+mn-ea"/>
              <a:cs typeface="+mn-cs"/>
            </a:endParaRPr>
          </a:p>
          <a:p>
            <a:endParaRPr lang="hu-HU" sz="1200" b="1"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(Elszámolás, adófizetési kötelezettség) </a:t>
            </a:r>
            <a:endParaRPr lang="hu-HU" sz="1200" kern="1200" dirty="0" smtClean="0">
              <a:solidFill>
                <a:schemeClr val="tx1"/>
              </a:solidFill>
              <a:effectLst/>
              <a:latin typeface="+mn-lt"/>
              <a:ea typeface="+mn-ea"/>
              <a:cs typeface="+mn-cs"/>
            </a:endParaRPr>
          </a:p>
          <a:p>
            <a:r>
              <a:rPr lang="hu-HU" sz="1200" u="sng" kern="1200" dirty="0" smtClean="0">
                <a:solidFill>
                  <a:schemeClr val="tx1"/>
                </a:solidFill>
                <a:effectLst/>
                <a:latin typeface="+mn-lt"/>
                <a:ea typeface="+mn-ea"/>
                <a:cs typeface="+mn-cs"/>
              </a:rPr>
              <a:t>Nincs napi adatszolgáltatási kötelezettsége</a:t>
            </a:r>
            <a:r>
              <a:rPr lang="hu-HU" sz="1200" kern="1200" dirty="0" smtClean="0">
                <a:solidFill>
                  <a:schemeClr val="tx1"/>
                </a:solidFill>
                <a:effectLst/>
                <a:latin typeface="+mn-lt"/>
                <a:ea typeface="+mn-ea"/>
                <a:cs typeface="+mn-cs"/>
              </a:rPr>
              <a:t>, a tevékenységére vonatkozó </a:t>
            </a:r>
            <a:r>
              <a:rPr lang="hu-HU" sz="1200" u="sng" kern="1200" dirty="0" smtClean="0">
                <a:solidFill>
                  <a:schemeClr val="tx1"/>
                </a:solidFill>
                <a:effectLst/>
                <a:latin typeface="+mn-lt"/>
                <a:ea typeface="+mn-ea"/>
                <a:cs typeface="+mn-cs"/>
              </a:rPr>
              <a:t>elszámolást a hegyközségek felé kell teljesítenie.</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Az egyszerűsített adóraktár engedélyesnek a borpiaci év végén a szőlőbor-pincekönyv alapján elszámolást kell készítenie a vásárolt és a saját termésű szőlő, az előállított és kitárolt csendes bor, palackos erjesztésű habzóbor mennyiségéről, a készletváltozásokról, és a borpiaci év tényleges zárókészletéről. </a:t>
            </a:r>
            <a:r>
              <a:rPr lang="hu-HU" sz="1200" b="1" kern="1200" dirty="0" smtClean="0">
                <a:solidFill>
                  <a:schemeClr val="tx1"/>
                </a:solidFill>
                <a:effectLst/>
                <a:latin typeface="+mn-lt"/>
                <a:ea typeface="+mn-ea"/>
                <a:cs typeface="+mn-cs"/>
              </a:rPr>
              <a:t>Az elszámolást a hegybírónak kell benyújtani</a:t>
            </a:r>
            <a:r>
              <a:rPr lang="hu-HU" sz="1200" kern="1200" dirty="0" smtClean="0">
                <a:solidFill>
                  <a:schemeClr val="tx1"/>
                </a:solidFill>
                <a:effectLst/>
                <a:latin typeface="+mn-lt"/>
                <a:ea typeface="+mn-ea"/>
                <a:cs typeface="+mn-cs"/>
              </a:rPr>
              <a:t> a borpiaci év végét követő augusztus 15-ig. A hegybíró az elszámolás adatokat az Integrált Szőlészeti és Borászati Információs Rendszeren (ISZBIR) keresztül a beérkezéstől számított 21 napon belül elérhetővé teszi az állami adó- és vámhatóság számára. </a:t>
            </a:r>
          </a:p>
          <a:p>
            <a:r>
              <a:rPr lang="hu-HU" sz="1200" kern="1200" dirty="0" smtClean="0">
                <a:solidFill>
                  <a:schemeClr val="tx1"/>
                </a:solidFill>
                <a:effectLst/>
                <a:latin typeface="+mn-lt"/>
                <a:ea typeface="+mn-ea"/>
                <a:cs typeface="+mn-cs"/>
              </a:rPr>
              <a:t>Az egyszerűsített adóraktár engedélyesnek a </a:t>
            </a:r>
            <a:r>
              <a:rPr lang="hu-HU" sz="1200" b="1" kern="1200" dirty="0" smtClean="0">
                <a:solidFill>
                  <a:schemeClr val="tx1"/>
                </a:solidFill>
                <a:effectLst/>
                <a:latin typeface="+mn-lt"/>
                <a:ea typeface="+mn-ea"/>
                <a:cs typeface="+mn-cs"/>
              </a:rPr>
              <a:t>szabadforgalomba bocsátott palackos erjesztésű habzóbor mennyisége után az adóbevallási, adófizetési kötelezettséget</a:t>
            </a:r>
            <a:r>
              <a:rPr lang="hu-HU" sz="1200" kern="1200" dirty="0" smtClean="0">
                <a:solidFill>
                  <a:schemeClr val="tx1"/>
                </a:solidFill>
                <a:effectLst/>
                <a:latin typeface="+mn-lt"/>
                <a:ea typeface="+mn-ea"/>
                <a:cs typeface="+mn-cs"/>
              </a:rPr>
              <a:t> az elszámolással egy időben kell teljesítenie </a:t>
            </a:r>
            <a:r>
              <a:rPr lang="hu-HU" sz="1200" b="1" kern="1200" dirty="0" smtClean="0">
                <a:solidFill>
                  <a:schemeClr val="tx1"/>
                </a:solidFill>
                <a:effectLst/>
                <a:latin typeface="+mn-lt"/>
                <a:ea typeface="+mn-ea"/>
                <a:cs typeface="+mn-cs"/>
              </a:rPr>
              <a:t>az állami adó- és vámhatóság felé.</a:t>
            </a:r>
            <a:endParaRPr lang="hu-HU" sz="1200" kern="1200" dirty="0" smtClean="0">
              <a:solidFill>
                <a:schemeClr val="tx1"/>
              </a:solidFill>
              <a:effectLst/>
              <a:latin typeface="+mn-lt"/>
              <a:ea typeface="+mn-ea"/>
              <a:cs typeface="+mn-cs"/>
            </a:endParaRPr>
          </a:p>
          <a:p>
            <a:r>
              <a:rPr lang="hu-HU" sz="1200" u="sng" kern="1200" dirty="0" smtClean="0">
                <a:solidFill>
                  <a:schemeClr val="tx1"/>
                </a:solidFill>
                <a:effectLst/>
                <a:latin typeface="+mn-lt"/>
                <a:ea typeface="+mn-ea"/>
                <a:cs typeface="+mn-cs"/>
              </a:rPr>
              <a:t>borpiaci év</a:t>
            </a:r>
            <a:r>
              <a:rPr lang="hu-HU" sz="1200" kern="1200" dirty="0" smtClean="0">
                <a:solidFill>
                  <a:schemeClr val="tx1"/>
                </a:solidFill>
                <a:effectLst/>
                <a:latin typeface="+mn-lt"/>
                <a:ea typeface="+mn-ea"/>
                <a:cs typeface="+mn-cs"/>
              </a:rPr>
              <a:t>: előző év augusztus 1-től a következő év július 31-ig tartó időszak</a:t>
            </a:r>
          </a:p>
          <a:p>
            <a:r>
              <a:rPr lang="hu-HU" sz="1200" b="1" i="1" kern="1200" dirty="0" smtClean="0">
                <a:solidFill>
                  <a:schemeClr val="tx1"/>
                </a:solidFill>
                <a:effectLst/>
                <a:latin typeface="+mn-lt"/>
                <a:ea typeface="+mn-ea"/>
                <a:cs typeface="+mn-cs"/>
              </a:rPr>
              <a:t>ISZBIR:</a:t>
            </a:r>
            <a:r>
              <a:rPr lang="hu-HU" sz="1200" i="1" kern="12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az agrárpolitikáért felelős miniszter rendeletében meghatározott, a szőlő-bor ágazati nyilvántartással, adatszolgáltatással, ellenőrzéssel kapcsolatos uniós és tagállami kötelezettségek teljesítését támogató informatikai rendszer;</a:t>
            </a:r>
          </a:p>
          <a:p>
            <a:pPr marL="0" marR="0" indent="0" algn="just" defTabSz="914400" rtl="0" eaLnBrk="1" fontAlgn="auto" latinLnBrk="0" hangingPunct="1">
              <a:lnSpc>
                <a:spcPct val="150000"/>
              </a:lnSpc>
              <a:spcBef>
                <a:spcPts val="0"/>
              </a:spcBef>
              <a:spcAft>
                <a:spcPts val="0"/>
              </a:spcAft>
              <a:buClrTx/>
              <a:buSzTx/>
              <a:buFontTx/>
              <a:buNone/>
              <a:tabLst/>
              <a:defRPr/>
            </a:pPr>
            <a:endParaRPr lang="hu-HU" altLang="hu-HU" dirty="0" smtClean="0">
              <a:latin typeface="Times New Roman" panose="02020603050405020304" pitchFamily="18" charset="0"/>
              <a:cs typeface="Times New Roman" panose="02020603050405020304" pitchFamily="18" charset="0"/>
            </a:endParaRPr>
          </a:p>
        </p:txBody>
      </p:sp>
      <p:sp>
        <p:nvSpPr>
          <p:cNvPr id="4" name="Dia számának helye 3"/>
          <p:cNvSpPr>
            <a:spLocks noGrp="1"/>
          </p:cNvSpPr>
          <p:nvPr>
            <p:ph type="sldNum" sz="quarter" idx="5"/>
          </p:nvPr>
        </p:nvSpPr>
        <p:spPr/>
        <p:txBody>
          <a:bodyPr/>
          <a:lstStyle/>
          <a:p>
            <a:pPr>
              <a:defRPr/>
            </a:pPr>
            <a:fld id="{7EE562A1-7358-45D4-ACB8-BC055A6C5B4A}" type="slidenum">
              <a:rPr lang="hu-HU">
                <a:solidFill>
                  <a:prstClr val="black"/>
                </a:solidFill>
              </a:rPr>
              <a:pPr>
                <a:defRPr/>
              </a:pPr>
              <a:t>10</a:t>
            </a:fld>
            <a:endParaRPr lang="hu-HU">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Jegyzetek helye 2"/>
          <p:cNvSpPr>
            <a:spLocks noGrp="1"/>
          </p:cNvSpPr>
          <p:nvPr>
            <p:ph type="body" idx="1"/>
          </p:nvPr>
        </p:nvSpPr>
        <p:spPr bwMode="auto">
          <a:xfrm>
            <a:off x="663072" y="4609641"/>
            <a:ext cx="5447667" cy="44729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sz="1200" kern="1200" dirty="0" smtClean="0">
                <a:solidFill>
                  <a:schemeClr val="tx1"/>
                </a:solidFill>
                <a:effectLst/>
                <a:latin typeface="+mn-lt"/>
                <a:ea typeface="+mn-ea"/>
                <a:cs typeface="+mn-cs"/>
              </a:rPr>
              <a:t>A két litert meghaladó kiszerelésű csendes bor belföldön hivatalos zárral ellátva szállítható, értékesíthető. Az általános szabálytól eltérően nem kell hivatalos zárat felhelyezni: </a:t>
            </a:r>
          </a:p>
          <a:p>
            <a:r>
              <a:rPr lang="hu-HU" sz="1200" kern="1200" dirty="0" smtClean="0">
                <a:solidFill>
                  <a:schemeClr val="tx1"/>
                </a:solidFill>
                <a:effectLst/>
                <a:latin typeface="+mn-lt"/>
                <a:ea typeface="+mn-ea"/>
                <a:cs typeface="+mn-cs"/>
              </a:rPr>
              <a:t>- a termelői borkimérés keretében történő értékesítésnél, </a:t>
            </a:r>
            <a:r>
              <a:rPr lang="hu-HU" sz="1200" i="1" kern="1200" dirty="0" smtClean="0">
                <a:solidFill>
                  <a:schemeClr val="tx1"/>
                </a:solidFill>
                <a:effectLst/>
                <a:latin typeface="+mn-lt"/>
                <a:ea typeface="+mn-ea"/>
                <a:cs typeface="+mn-cs"/>
              </a:rPr>
              <a:t>(de csak az EAR helyén nem kell!!)</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bag-in-box</a:t>
            </a:r>
            <a:r>
              <a:rPr lang="hu-HU" sz="1200" kern="1200" dirty="0" smtClean="0">
                <a:solidFill>
                  <a:schemeClr val="tx1"/>
                </a:solidFill>
                <a:effectLst/>
                <a:latin typeface="+mn-lt"/>
                <a:ea typeface="+mn-ea"/>
                <a:cs typeface="+mn-cs"/>
              </a:rPr>
              <a:t> kiszerelésű csendes bor csomagolásán, </a:t>
            </a:r>
          </a:p>
          <a:p>
            <a:r>
              <a:rPr lang="hu-HU" sz="1200" kern="1200" dirty="0" smtClean="0">
                <a:solidFill>
                  <a:schemeClr val="tx1"/>
                </a:solidFill>
                <a:effectLst/>
                <a:latin typeface="+mn-lt"/>
                <a:ea typeface="+mn-ea"/>
                <a:cs typeface="+mn-cs"/>
              </a:rPr>
              <a:t>- ha a magán személy egyszerűsített adóraktár engedélyes a saját vagy családja személyes fogyasztására 30 litert nem meghaladó mennyiségben csendes bort szállít.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Termelői borkimérésre vonatkozó szabály alól kivétel, ha az egyszerűsített adóraktár engedélyes az adóraktárból a saját használatban lévő üzletébe szállítja a bort. Ebben az esetben az általános szabályt kell alkalmazni, a szállítás hivatalos zárral végezhető. </a:t>
            </a:r>
          </a:p>
          <a:p>
            <a:r>
              <a:rPr lang="hu-HU" sz="1200" kern="1200" dirty="0" smtClean="0">
                <a:solidFill>
                  <a:schemeClr val="tx1"/>
                </a:solidFill>
                <a:effectLst/>
                <a:latin typeface="+mn-lt"/>
                <a:ea typeface="+mn-ea"/>
                <a:cs typeface="+mn-cs"/>
              </a:rPr>
              <a:t>Az egyszerűsített adóraktár engedélyes hivatalos zárat az állami adó- és vámhatóság által engedélyezett hivatalos zár előállítótól szerezhet be. Az átvett hivatalos zárról, annak felhasználásról meghatározott adattartalommal hitelesített </a:t>
            </a:r>
            <a:r>
              <a:rPr lang="hu-HU" sz="1200" u="sng" kern="1200" dirty="0" smtClean="0">
                <a:solidFill>
                  <a:schemeClr val="tx1"/>
                </a:solidFill>
                <a:effectLst/>
                <a:latin typeface="+mn-lt"/>
                <a:ea typeface="+mn-ea"/>
                <a:cs typeface="+mn-cs"/>
              </a:rPr>
              <a:t>papíralapú, vagy</a:t>
            </a:r>
            <a:r>
              <a:rPr lang="hu-HU" sz="1200" kern="1200" dirty="0" smtClean="0">
                <a:solidFill>
                  <a:schemeClr val="tx1"/>
                </a:solidFill>
                <a:effectLst/>
                <a:latin typeface="+mn-lt"/>
                <a:ea typeface="+mn-ea"/>
                <a:cs typeface="+mn-cs"/>
              </a:rPr>
              <a:t> a jogszabályi előírásnak megfelelő számítógépes programmal, </a:t>
            </a:r>
            <a:r>
              <a:rPr lang="hu-HU" sz="1200" u="sng" kern="1200" dirty="0" smtClean="0">
                <a:solidFill>
                  <a:schemeClr val="tx1"/>
                </a:solidFill>
                <a:effectLst/>
                <a:latin typeface="+mn-lt"/>
                <a:ea typeface="+mn-ea"/>
                <a:cs typeface="+mn-cs"/>
              </a:rPr>
              <a:t>elektronikus</a:t>
            </a:r>
            <a:r>
              <a:rPr lang="hu-HU" sz="1200" kern="1200" dirty="0" smtClean="0">
                <a:solidFill>
                  <a:schemeClr val="tx1"/>
                </a:solidFill>
                <a:effectLst/>
                <a:latin typeface="+mn-lt"/>
                <a:ea typeface="+mn-ea"/>
                <a:cs typeface="+mn-cs"/>
              </a:rPr>
              <a:t> nyilvántartást kell vezetnie. A papíralapú nyilvántartást az egyszerűsített adóraktár engedélyes székhelye (telephely, lakóhely) szerint illetékes állami adó- és vámigazgatósághoz kell benyújtani </a:t>
            </a:r>
            <a:r>
              <a:rPr lang="hu-HU" sz="1200" u="sng" kern="1200" dirty="0" smtClean="0">
                <a:solidFill>
                  <a:schemeClr val="tx1"/>
                </a:solidFill>
                <a:effectLst/>
                <a:latin typeface="+mn-lt"/>
                <a:ea typeface="+mn-ea"/>
                <a:cs typeface="+mn-cs"/>
              </a:rPr>
              <a:t>hitelesítésre</a:t>
            </a:r>
            <a:r>
              <a:rPr lang="hu-HU" sz="1200" kern="1200" dirty="0" smtClean="0">
                <a:solidFill>
                  <a:schemeClr val="tx1"/>
                </a:solidFill>
                <a:effectLst/>
                <a:latin typeface="+mn-lt"/>
                <a:ea typeface="+mn-ea"/>
                <a:cs typeface="+mn-cs"/>
              </a:rPr>
              <a:t>. </a:t>
            </a:r>
            <a:r>
              <a:rPr lang="hu-HU" sz="1200" b="1" kern="1200" dirty="0" smtClean="0">
                <a:solidFill>
                  <a:schemeClr val="tx1"/>
                </a:solidFill>
                <a:effectLst/>
                <a:latin typeface="+mn-lt"/>
                <a:ea typeface="+mn-ea"/>
                <a:cs typeface="+mn-cs"/>
              </a:rPr>
              <a:t>A hivatalos zár felhasználásról a borpiaci év végén esedékes elszámolással egy időben, a hegybíró felé kell teljesíteni adatszolgáltatást.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 </a:t>
            </a:r>
            <a:r>
              <a:rPr lang="hu-HU" sz="1200" kern="1200" dirty="0" err="1" smtClean="0">
                <a:solidFill>
                  <a:schemeClr val="tx1"/>
                </a:solidFill>
                <a:effectLst/>
                <a:latin typeface="+mn-lt"/>
                <a:ea typeface="+mn-ea"/>
                <a:cs typeface="+mn-cs"/>
              </a:rPr>
              <a:t>Jöt</a:t>
            </a:r>
            <a:r>
              <a:rPr lang="hu-HU" sz="1200" kern="1200" dirty="0" smtClean="0">
                <a:solidFill>
                  <a:schemeClr val="tx1"/>
                </a:solidFill>
                <a:effectLst/>
                <a:latin typeface="+mn-lt"/>
                <a:ea typeface="+mn-ea"/>
                <a:cs typeface="+mn-cs"/>
              </a:rPr>
              <a:t>. egyes rendelkezéseinek végrehajtásáról szóló 45/2016. (XI. 29.) NGM rendelet 16. melléklet</a:t>
            </a:r>
          </a:p>
          <a:p>
            <a:r>
              <a:rPr lang="hu-HU" sz="1200" kern="1200" dirty="0" smtClean="0">
                <a:solidFill>
                  <a:schemeClr val="tx1"/>
                </a:solidFill>
                <a:effectLst/>
                <a:latin typeface="+mn-lt"/>
                <a:ea typeface="+mn-ea"/>
                <a:cs typeface="+mn-cs"/>
              </a:rPr>
              <a:t>a </a:t>
            </a:r>
            <a:r>
              <a:rPr lang="hu-HU" sz="1200" kern="1200" dirty="0" err="1" smtClean="0">
                <a:solidFill>
                  <a:schemeClr val="tx1"/>
                </a:solidFill>
                <a:effectLst/>
                <a:latin typeface="+mn-lt"/>
                <a:ea typeface="+mn-ea"/>
                <a:cs typeface="+mn-cs"/>
              </a:rPr>
              <a:t>Jöt</a:t>
            </a:r>
            <a:r>
              <a:rPr lang="hu-HU" sz="1200" kern="1200" dirty="0" smtClean="0">
                <a:solidFill>
                  <a:schemeClr val="tx1"/>
                </a:solidFill>
                <a:effectLst/>
                <a:latin typeface="+mn-lt"/>
                <a:ea typeface="+mn-ea"/>
                <a:cs typeface="+mn-cs"/>
              </a:rPr>
              <a:t>. egyes rendelkezéseinek végrehajtásáról szóló 45/2016. (XI. 29.) NGM rendelet 9. §</a:t>
            </a:r>
          </a:p>
          <a:p>
            <a:endParaRPr lang="hu-HU" sz="1200" b="1"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(Termelői borkimérés)</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Az egyszerűsített adóraktár engedélyes termelői borkimérés keretében értékesítheti végső fogyasztóknak a </a:t>
            </a:r>
            <a:r>
              <a:rPr lang="hu-HU" sz="1200" b="1" kern="1200" dirty="0" smtClean="0">
                <a:solidFill>
                  <a:schemeClr val="tx1"/>
                </a:solidFill>
                <a:effectLst/>
                <a:latin typeface="+mn-lt"/>
                <a:ea typeface="+mn-ea"/>
                <a:cs typeface="+mn-cs"/>
              </a:rPr>
              <a:t>saját előállítású csendes borát</a:t>
            </a:r>
            <a:r>
              <a:rPr lang="hu-HU" sz="1200" kern="1200" dirty="0" smtClean="0">
                <a:solidFill>
                  <a:schemeClr val="tx1"/>
                </a:solidFill>
                <a:effectLst/>
                <a:latin typeface="+mn-lt"/>
                <a:ea typeface="+mn-ea"/>
                <a:cs typeface="+mn-cs"/>
              </a:rPr>
              <a:t>, ha ezt a székhelye (telephelye, lakóhelye) szerint illetékes jegyzőhöz a kereskedelmi tevékenységek végzésének feltételeiről szóló 210/2009. (IX. 29.) Korm. rendeletben meghatározottak szerint, a tevékenység megkezdése előtt bejelenti. Termelői borkimérés az egyszerűsített adóraktár helyén, és ezen kívül az egyszerűsített adóraktár engedélyes használatában lévő üzletben is végezhető. </a:t>
            </a:r>
          </a:p>
          <a:p>
            <a:endParaRPr lang="hu-HU" sz="1200" i="1"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termelői borkimérés: </a:t>
            </a:r>
            <a:r>
              <a:rPr lang="hu-HU" sz="1200" kern="1200" dirty="0" smtClean="0">
                <a:solidFill>
                  <a:schemeClr val="tx1"/>
                </a:solidFill>
                <a:effectLst/>
                <a:latin typeface="+mn-lt"/>
                <a:ea typeface="+mn-ea"/>
                <a:cs typeface="+mn-cs"/>
              </a:rPr>
              <a:t>az egyszerűsített adóraktár engedélyese vagy a kisüzemi bortermelő saját termelésű csendes borának az előállítás helyén vagy az előállító használatában lévő, kereskedelmi törvény szerinti üzletben elvitelre vagy borkóstolás céljából helyben fogyasztásra történő, nem a kereskedelmi törvény szerinti vendéglátás tevékenységnek minősülő értékesítése;</a:t>
            </a:r>
          </a:p>
          <a:p>
            <a:endParaRPr lang="hu-HU" sz="1200" b="1"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(Szállítási okmányok alkalmazása)</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Az egyszerűsített adóraktár engedélyes termékeit </a:t>
            </a:r>
            <a:r>
              <a:rPr lang="hu-HU" sz="1200" b="1" u="sng" kern="1200" dirty="0" smtClean="0">
                <a:solidFill>
                  <a:schemeClr val="tx1"/>
                </a:solidFill>
                <a:effectLst/>
                <a:latin typeface="+mn-lt"/>
                <a:ea typeface="+mn-ea"/>
                <a:cs typeface="+mn-cs"/>
              </a:rPr>
              <a:t>belföldön</a:t>
            </a:r>
            <a:r>
              <a:rPr lang="hu-HU" sz="1200" kern="1200" dirty="0" smtClean="0">
                <a:solidFill>
                  <a:schemeClr val="tx1"/>
                </a:solidFill>
                <a:effectLst/>
                <a:latin typeface="+mn-lt"/>
                <a:ea typeface="+mn-ea"/>
                <a:cs typeface="+mn-cs"/>
              </a:rPr>
              <a:t> </a:t>
            </a:r>
            <a:r>
              <a:rPr lang="hu-HU" sz="1200" b="1" kern="1200" dirty="0" smtClean="0">
                <a:solidFill>
                  <a:schemeClr val="tx1"/>
                </a:solidFill>
                <a:effectLst/>
                <a:latin typeface="+mn-lt"/>
                <a:ea typeface="+mn-ea"/>
                <a:cs typeface="+mn-cs"/>
              </a:rPr>
              <a:t>borkísérő okmánnyal</a:t>
            </a:r>
            <a:r>
              <a:rPr lang="hu-HU" sz="1200" kern="1200" dirty="0" smtClean="0">
                <a:solidFill>
                  <a:schemeClr val="tx1"/>
                </a:solidFill>
                <a:effectLst/>
                <a:latin typeface="+mn-lt"/>
                <a:ea typeface="+mn-ea"/>
                <a:cs typeface="+mn-cs"/>
              </a:rPr>
              <a:t> szállíthatja adóraktárnak, egyszerűsített adóraktárnak adófelfüggesztéssel, jövedéki engedélyes kereskedőnek, jövedéki kiskereskedőnek szabadforgalomba bocsátás mellett. A kisüzemi bortermelőnek végzett bérpalackozás után a palackozott csendes bor adófelfüggesztéssel, borkísérő okmánnyal szállítható.</a:t>
            </a:r>
          </a:p>
          <a:p>
            <a:r>
              <a:rPr lang="hu-HU" sz="1200" b="1" kern="1200" dirty="0" smtClean="0">
                <a:solidFill>
                  <a:schemeClr val="tx1"/>
                </a:solidFill>
                <a:effectLst/>
                <a:latin typeface="+mn-lt"/>
                <a:ea typeface="+mn-ea"/>
                <a:cs typeface="+mn-cs"/>
              </a:rPr>
              <a:t>Tagállamba vagy harmadik országba más tagállamon keresztül</a:t>
            </a:r>
            <a:r>
              <a:rPr lang="hu-HU" sz="1200" kern="1200" dirty="0" smtClean="0">
                <a:solidFill>
                  <a:schemeClr val="tx1"/>
                </a:solidFill>
                <a:effectLst/>
                <a:latin typeface="+mn-lt"/>
                <a:ea typeface="+mn-ea"/>
                <a:cs typeface="+mn-cs"/>
              </a:rPr>
              <a:t> </a:t>
            </a:r>
            <a:r>
              <a:rPr lang="hu-HU" sz="1200" b="1" kern="1200" dirty="0" smtClean="0">
                <a:solidFill>
                  <a:schemeClr val="tx1"/>
                </a:solidFill>
                <a:effectLst/>
                <a:latin typeface="+mn-lt"/>
                <a:ea typeface="+mn-ea"/>
                <a:cs typeface="+mn-cs"/>
              </a:rPr>
              <a:t>adófelfüggesztéssel</a:t>
            </a:r>
            <a:r>
              <a:rPr lang="hu-HU" sz="1200" kern="1200" dirty="0" smtClean="0">
                <a:solidFill>
                  <a:schemeClr val="tx1"/>
                </a:solidFill>
                <a:effectLst/>
                <a:latin typeface="+mn-lt"/>
                <a:ea typeface="+mn-ea"/>
                <a:cs typeface="+mn-cs"/>
              </a:rPr>
              <a:t> </a:t>
            </a:r>
            <a:r>
              <a:rPr lang="hu-HU" sz="1200" b="1" kern="1200" dirty="0" err="1" smtClean="0">
                <a:solidFill>
                  <a:schemeClr val="tx1"/>
                </a:solidFill>
                <a:effectLst/>
                <a:latin typeface="+mn-lt"/>
                <a:ea typeface="+mn-ea"/>
                <a:cs typeface="+mn-cs"/>
              </a:rPr>
              <a:t>e-TKO</a:t>
            </a:r>
            <a:r>
              <a:rPr lang="hu-HU" sz="1200" kern="1200" dirty="0" smtClean="0">
                <a:solidFill>
                  <a:schemeClr val="tx1"/>
                </a:solidFill>
                <a:effectLst/>
                <a:latin typeface="+mn-lt"/>
                <a:ea typeface="+mn-ea"/>
                <a:cs typeface="+mn-cs"/>
              </a:rPr>
              <a:t> kiállításával, </a:t>
            </a:r>
            <a:r>
              <a:rPr lang="hu-HU" sz="1200" b="1" kern="1200" dirty="0" smtClean="0">
                <a:solidFill>
                  <a:schemeClr val="tx1"/>
                </a:solidFill>
                <a:effectLst/>
                <a:latin typeface="+mn-lt"/>
                <a:ea typeface="+mn-ea"/>
                <a:cs typeface="+mn-cs"/>
              </a:rPr>
              <a:t>szabadforgalomba bocsátással tagállami kereskedőnek</a:t>
            </a:r>
            <a:r>
              <a:rPr lang="hu-HU" sz="1200" kern="1200" dirty="0" smtClean="0">
                <a:solidFill>
                  <a:schemeClr val="tx1"/>
                </a:solidFill>
                <a:effectLst/>
                <a:latin typeface="+mn-lt"/>
                <a:ea typeface="+mn-ea"/>
                <a:cs typeface="+mn-cs"/>
              </a:rPr>
              <a:t> </a:t>
            </a:r>
            <a:r>
              <a:rPr lang="hu-HU" sz="1200" b="1" kern="1200" dirty="0" smtClean="0">
                <a:solidFill>
                  <a:schemeClr val="tx1"/>
                </a:solidFill>
                <a:effectLst/>
                <a:latin typeface="+mn-lt"/>
                <a:ea typeface="+mn-ea"/>
                <a:cs typeface="+mn-cs"/>
              </a:rPr>
              <a:t>egyszerűsített kísérő okmánnyal (EKO) vagy az EKO adattartalmának megfelelő mezőszámozású és adatokat tartalmazó egyéb kereskedelmi okmány</a:t>
            </a:r>
            <a:r>
              <a:rPr lang="hu-HU" sz="1200" kern="1200" dirty="0" smtClean="0">
                <a:solidFill>
                  <a:schemeClr val="tx1"/>
                </a:solidFill>
                <a:effectLst/>
                <a:latin typeface="+mn-lt"/>
                <a:ea typeface="+mn-ea"/>
                <a:cs typeface="+mn-cs"/>
              </a:rPr>
              <a:t> kiállításával szállíthatja a termékeit. </a:t>
            </a:r>
            <a:r>
              <a:rPr lang="hu-HU" sz="1200" b="1" kern="1200" dirty="0" smtClean="0">
                <a:solidFill>
                  <a:schemeClr val="tx1"/>
                </a:solidFill>
                <a:effectLst/>
                <a:latin typeface="+mn-lt"/>
                <a:ea typeface="+mn-ea"/>
                <a:cs typeface="+mn-cs"/>
              </a:rPr>
              <a:t>Közvetlenül harmadik országba</a:t>
            </a:r>
            <a:r>
              <a:rPr lang="hu-HU" sz="1200" kern="1200" dirty="0" smtClean="0">
                <a:solidFill>
                  <a:schemeClr val="tx1"/>
                </a:solidFill>
                <a:effectLst/>
                <a:latin typeface="+mn-lt"/>
                <a:ea typeface="+mn-ea"/>
                <a:cs typeface="+mn-cs"/>
              </a:rPr>
              <a:t> szállítás </a:t>
            </a:r>
            <a:r>
              <a:rPr lang="hu-HU" sz="1200" b="1" kern="1200" dirty="0" err="1" smtClean="0">
                <a:solidFill>
                  <a:schemeClr val="tx1"/>
                </a:solidFill>
                <a:effectLst/>
                <a:latin typeface="+mn-lt"/>
                <a:ea typeface="+mn-ea"/>
                <a:cs typeface="+mn-cs"/>
              </a:rPr>
              <a:t>BKO-val</a:t>
            </a:r>
            <a:r>
              <a:rPr lang="hu-HU" sz="1200" b="1" kern="1200" dirty="0" smtClean="0">
                <a:solidFill>
                  <a:schemeClr val="tx1"/>
                </a:solidFill>
                <a:effectLst/>
                <a:latin typeface="+mn-lt"/>
                <a:ea typeface="+mn-ea"/>
                <a:cs typeface="+mn-cs"/>
              </a:rPr>
              <a:t> történik a vámkezelés helyéig és EV.</a:t>
            </a:r>
            <a:endParaRPr lang="hu-HU" sz="1200" kern="1200" dirty="0" smtClean="0">
              <a:solidFill>
                <a:schemeClr val="tx1"/>
              </a:solidFill>
              <a:effectLst/>
              <a:latin typeface="+mn-lt"/>
              <a:ea typeface="+mn-ea"/>
              <a:cs typeface="+mn-cs"/>
            </a:endParaRPr>
          </a:p>
          <a:p>
            <a:pPr algn="just"/>
            <a:endParaRPr lang="hu-HU" altLang="hu-HU" dirty="0" smtClean="0">
              <a:latin typeface="Times New Roman" panose="02020603050405020304" pitchFamily="18" charset="0"/>
              <a:cs typeface="Times New Roman" panose="02020603050405020304" pitchFamily="18" charset="0"/>
            </a:endParaRPr>
          </a:p>
        </p:txBody>
      </p:sp>
      <p:sp>
        <p:nvSpPr>
          <p:cNvPr id="4" name="Dia számának helye 3"/>
          <p:cNvSpPr>
            <a:spLocks noGrp="1"/>
          </p:cNvSpPr>
          <p:nvPr>
            <p:ph type="sldNum" sz="quarter" idx="5"/>
          </p:nvPr>
        </p:nvSpPr>
        <p:spPr/>
        <p:txBody>
          <a:bodyPr/>
          <a:lstStyle/>
          <a:p>
            <a:pPr>
              <a:defRPr/>
            </a:pPr>
            <a:fld id="{7EE562A1-7358-45D4-ACB8-BC055A6C5B4A}" type="slidenum">
              <a:rPr lang="hu-HU">
                <a:solidFill>
                  <a:prstClr val="black"/>
                </a:solidFill>
              </a:rPr>
              <a:pPr>
                <a:defRPr/>
              </a:pPr>
              <a:t>11</a:t>
            </a:fld>
            <a:endParaRPr lang="hu-HU">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Jegyzetek helye 2"/>
          <p:cNvSpPr>
            <a:spLocks noGrp="1"/>
          </p:cNvSpPr>
          <p:nvPr>
            <p:ph type="body" idx="1"/>
          </p:nvPr>
        </p:nvSpPr>
        <p:spPr bwMode="auto">
          <a:xfrm>
            <a:off x="663072" y="4609641"/>
            <a:ext cx="5447667" cy="44729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sz="1200" b="1" kern="1200" dirty="0" smtClean="0">
                <a:solidFill>
                  <a:schemeClr val="tx1"/>
                </a:solidFill>
                <a:effectLst/>
                <a:latin typeface="+mn-lt"/>
                <a:ea typeface="+mn-ea"/>
                <a:cs typeface="+mn-cs"/>
              </a:rPr>
              <a:t>A kisüzemi bortermelés feltételei az alábbiak:</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Az a borászati üzemengedéllyel rendelkező gazdálkodó működhet kisüzemi bortermelőként, aki önállóan, más borászati üzemtől jogilag és gazdaságilag független módon, vagy jogi és gazdasági kapcsolatban lévő másik borászati üzemmel együttesen teljesíti az alábbi feltételeket:</a:t>
            </a:r>
          </a:p>
          <a:p>
            <a:r>
              <a:rPr lang="hu-HU" sz="1200" kern="1200" dirty="0" smtClean="0">
                <a:solidFill>
                  <a:schemeClr val="tx1"/>
                </a:solidFill>
                <a:effectLst/>
                <a:latin typeface="+mn-lt"/>
                <a:ea typeface="+mn-ea"/>
                <a:cs typeface="+mn-cs"/>
              </a:rPr>
              <a:t>- az utolsó három borpiaci év átlagában kevesebb, mint évi 1 000 hl csendes bort állít elő, </a:t>
            </a:r>
          </a:p>
          <a:p>
            <a:r>
              <a:rPr lang="hu-HU" sz="1200" kern="1200" dirty="0" smtClean="0">
                <a:solidFill>
                  <a:schemeClr val="tx1"/>
                </a:solidFill>
                <a:effectLst/>
                <a:latin typeface="+mn-lt"/>
                <a:ea typeface="+mn-ea"/>
                <a:cs typeface="+mn-cs"/>
              </a:rPr>
              <a:t>- szőlőt, valamint sűrített szőlőmust és finomított szőlőmust sűrítmény kivételével más borászati terméket másik tagállamból vagy harmadik országból nem szerez be, </a:t>
            </a:r>
          </a:p>
          <a:p>
            <a:r>
              <a:rPr lang="hu-HU" sz="1200" kern="1200" dirty="0" smtClean="0">
                <a:solidFill>
                  <a:schemeClr val="tx1"/>
                </a:solidFill>
                <a:effectLst/>
                <a:latin typeface="+mn-lt"/>
                <a:ea typeface="+mn-ea"/>
                <a:cs typeface="+mn-cs"/>
              </a:rPr>
              <a:t>- csendes bort - a bérpalackozásra átadott saját előállítású csendes bor visszaszállítását kivéve - nem tárol be, </a:t>
            </a:r>
          </a:p>
          <a:p>
            <a:r>
              <a:rPr lang="hu-HU" sz="1200" kern="1200" dirty="0" smtClean="0">
                <a:solidFill>
                  <a:schemeClr val="tx1"/>
                </a:solidFill>
                <a:effectLst/>
                <a:latin typeface="+mn-lt"/>
                <a:ea typeface="+mn-ea"/>
                <a:cs typeface="+mn-cs"/>
              </a:rPr>
              <a:t>- saját előállítású csendes borból maximum 10 000 literes készlet erejéig palackos erjesztésű habzóbor előállításán, tárolásán kívül, más jövedéki terméket nem állít elő, nem tárol, és nem hoz forgalomba. </a:t>
            </a:r>
            <a:r>
              <a:rPr lang="hu-HU" sz="1200" i="1" kern="1200" dirty="0" smtClean="0">
                <a:solidFill>
                  <a:schemeClr val="tx1"/>
                </a:solidFill>
                <a:effectLst/>
                <a:latin typeface="+mn-lt"/>
                <a:ea typeface="+mn-ea"/>
                <a:cs typeface="+mn-cs"/>
              </a:rPr>
              <a:t>(</a:t>
            </a:r>
            <a:r>
              <a:rPr lang="hu-HU" sz="1200" i="1" kern="1200" dirty="0" err="1" smtClean="0">
                <a:solidFill>
                  <a:schemeClr val="tx1"/>
                </a:solidFill>
                <a:effectLst/>
                <a:latin typeface="+mn-lt"/>
                <a:ea typeface="+mn-ea"/>
                <a:cs typeface="+mn-cs"/>
              </a:rPr>
              <a:t>max</a:t>
            </a:r>
            <a:r>
              <a:rPr lang="hu-HU" sz="1200" i="1" kern="1200" dirty="0" smtClean="0">
                <a:solidFill>
                  <a:schemeClr val="tx1"/>
                </a:solidFill>
                <a:effectLst/>
                <a:latin typeface="+mn-lt"/>
                <a:ea typeface="+mn-ea"/>
                <a:cs typeface="+mn-cs"/>
              </a:rPr>
              <a:t>. 10 000 liter habzóbort állíthat elő, ÉS a készlet nem haladhatja meg ezt a mennyiséget. azaz, ha már van neki készleten habzóbor ( pl. 500 liter) előző évről, akkor az adott évben annyival kevesebb habzóbort (9500 liter) állíthat elő)</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Kisüzemi bortermelőként működhet a fenti feltételek mellett a családtagok közössége is, amennyiben a saját művelésű szőlőterületen termelt szőlőből a csendes bor és a palackos erjesztésű habzóbor előállítását, tárolását ugyanazon a közösen használt borászati üzemben végzik. A tevékenységhez fűződő kötelezettségeket és jogokat a családtagok közössége - a családtagok egyetemleges felelőssége mellett - az általa kijelölt képviselő útján gyakorolja</a:t>
            </a:r>
            <a:r>
              <a:rPr lang="hu-HU" dirty="0" smtClean="0">
                <a:effectLst/>
              </a:rPr>
              <a:t> </a:t>
            </a:r>
            <a:r>
              <a:rPr lang="hu-HU" sz="1200" kern="1200" dirty="0" err="1" smtClean="0">
                <a:solidFill>
                  <a:schemeClr val="tx1"/>
                </a:solidFill>
                <a:effectLst/>
                <a:latin typeface="+mn-lt"/>
                <a:ea typeface="+mn-ea"/>
                <a:cs typeface="+mn-cs"/>
              </a:rPr>
              <a:t>Jöt</a:t>
            </a:r>
            <a:r>
              <a:rPr lang="hu-HU" sz="1200" kern="1200" dirty="0" smtClean="0">
                <a:solidFill>
                  <a:schemeClr val="tx1"/>
                </a:solidFill>
                <a:effectLst/>
                <a:latin typeface="+mn-lt"/>
                <a:ea typeface="+mn-ea"/>
                <a:cs typeface="+mn-cs"/>
              </a:rPr>
              <a:t>. 3. § (3) bekezdés 16. pont</a:t>
            </a:r>
          </a:p>
          <a:p>
            <a:r>
              <a:rPr lang="hu-HU" sz="1200" kern="1200" dirty="0" smtClean="0">
                <a:solidFill>
                  <a:schemeClr val="tx1"/>
                </a:solidFill>
                <a:effectLst/>
                <a:latin typeface="+mn-lt"/>
                <a:ea typeface="+mn-ea"/>
                <a:cs typeface="+mn-cs"/>
              </a:rPr>
              <a:t>A mezőgazdasági termékpiacok közös szervezésének létrehozásáról, és a 922/72/EGK, a 234/79/EK, az 1037/2001/EK és az 1234/2007/EK tanácsi rendelet hatályon kívül helyezéséről szóló1308/2013/EU európai parlamenti és tanácsi rendelet VII. melléklet II. részében felsorolt termékek  </a:t>
            </a:r>
          </a:p>
          <a:p>
            <a:pPr algn="just"/>
            <a:endParaRPr lang="hu-HU" altLang="hu-HU" dirty="0" smtClean="0">
              <a:latin typeface="Times New Roman" panose="02020603050405020304" pitchFamily="18" charset="0"/>
              <a:cs typeface="Times New Roman" panose="02020603050405020304" pitchFamily="18" charset="0"/>
            </a:endParaRPr>
          </a:p>
        </p:txBody>
      </p:sp>
      <p:sp>
        <p:nvSpPr>
          <p:cNvPr id="4" name="Dia számának helye 3"/>
          <p:cNvSpPr>
            <a:spLocks noGrp="1"/>
          </p:cNvSpPr>
          <p:nvPr>
            <p:ph type="sldNum" sz="quarter" idx="5"/>
          </p:nvPr>
        </p:nvSpPr>
        <p:spPr/>
        <p:txBody>
          <a:bodyPr/>
          <a:lstStyle/>
          <a:p>
            <a:pPr>
              <a:defRPr/>
            </a:pPr>
            <a:fld id="{7EE562A1-7358-45D4-ACB8-BC055A6C5B4A}" type="slidenum">
              <a:rPr lang="hu-HU">
                <a:solidFill>
                  <a:prstClr val="black"/>
                </a:solidFill>
              </a:rPr>
              <a:pPr>
                <a:defRPr/>
              </a:pPr>
              <a:t>12</a:t>
            </a:fld>
            <a:endParaRPr lang="hu-HU">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Jegyzetek helye 2"/>
          <p:cNvSpPr>
            <a:spLocks noGrp="1"/>
          </p:cNvSpPr>
          <p:nvPr>
            <p:ph type="body" idx="1"/>
          </p:nvPr>
        </p:nvSpPr>
        <p:spPr bwMode="auto">
          <a:xfrm>
            <a:off x="663072" y="4609641"/>
            <a:ext cx="5447667" cy="44729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sz="1200" b="1" kern="1200" dirty="0" smtClean="0">
                <a:solidFill>
                  <a:schemeClr val="tx1"/>
                </a:solidFill>
                <a:effectLst/>
                <a:latin typeface="+mn-lt"/>
                <a:ea typeface="+mn-ea"/>
                <a:cs typeface="+mn-cs"/>
              </a:rPr>
              <a:t>(Előállítható termékek)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Kisüzemi bortermelő</a:t>
            </a:r>
            <a:r>
              <a:rPr lang="hu-HU" sz="1200" b="1" kern="1200" dirty="0" smtClean="0">
                <a:solidFill>
                  <a:schemeClr val="tx1"/>
                </a:solidFill>
                <a:effectLst/>
                <a:latin typeface="+mn-lt"/>
                <a:ea typeface="+mn-ea"/>
                <a:cs typeface="+mn-cs"/>
              </a:rPr>
              <a:t> a jövedéki termékek közül csendes bort és palackos erjesztésű habzóbort </a:t>
            </a:r>
            <a:r>
              <a:rPr lang="hu-HU" sz="1200" kern="1200" dirty="0" smtClean="0">
                <a:solidFill>
                  <a:schemeClr val="tx1"/>
                </a:solidFill>
                <a:effectLst/>
                <a:latin typeface="+mn-lt"/>
                <a:ea typeface="+mn-ea"/>
                <a:cs typeface="+mn-cs"/>
              </a:rPr>
              <a:t>állíthat elő. A borászati termékek közül jövedéki termékként </a:t>
            </a:r>
            <a:r>
              <a:rPr lang="hu-HU" sz="1200" b="1" kern="1200" dirty="0" smtClean="0">
                <a:solidFill>
                  <a:schemeClr val="tx1"/>
                </a:solidFill>
                <a:effectLst/>
                <a:latin typeface="+mn-lt"/>
                <a:ea typeface="+mn-ea"/>
                <a:cs typeface="+mn-cs"/>
              </a:rPr>
              <a:t>csendes bor</a:t>
            </a:r>
            <a:r>
              <a:rPr lang="hu-HU" sz="1200" kern="1200" dirty="0" smtClean="0">
                <a:solidFill>
                  <a:schemeClr val="tx1"/>
                </a:solidFill>
                <a:effectLst/>
                <a:latin typeface="+mn-lt"/>
                <a:ea typeface="+mn-ea"/>
                <a:cs typeface="+mn-cs"/>
              </a:rPr>
              <a:t> az 1,2 </a:t>
            </a:r>
            <a:r>
              <a:rPr lang="hu-HU" sz="1200" kern="1200" dirty="0" err="1" smtClean="0">
                <a:solidFill>
                  <a:schemeClr val="tx1"/>
                </a:solidFill>
                <a:effectLst/>
                <a:latin typeface="+mn-lt"/>
                <a:ea typeface="+mn-ea"/>
                <a:cs typeface="+mn-cs"/>
              </a:rPr>
              <a:t>tf%-ot</a:t>
            </a:r>
            <a:r>
              <a:rPr lang="hu-HU" sz="1200" kern="1200" dirty="0" smtClean="0">
                <a:solidFill>
                  <a:schemeClr val="tx1"/>
                </a:solidFill>
                <a:effectLst/>
                <a:latin typeface="+mn-lt"/>
                <a:ea typeface="+mn-ea"/>
                <a:cs typeface="+mn-cs"/>
              </a:rPr>
              <a:t> elérő, vagy azt meghaladó alkoholtartalmú szőlőmust, a szőlőbor, a nem gombaformájú dugóval lezárt kiszerelésű gyöngyöző bor. </a:t>
            </a:r>
            <a:r>
              <a:rPr lang="hu-HU" sz="1200" b="1" kern="1200" dirty="0" smtClean="0">
                <a:solidFill>
                  <a:schemeClr val="tx1"/>
                </a:solidFill>
                <a:effectLst/>
                <a:latin typeface="+mn-lt"/>
                <a:ea typeface="+mn-ea"/>
                <a:cs typeface="+mn-cs"/>
              </a:rPr>
              <a:t>Habzóbor</a:t>
            </a:r>
            <a:r>
              <a:rPr lang="hu-HU" sz="1200" kern="1200" dirty="0" smtClean="0">
                <a:solidFill>
                  <a:schemeClr val="tx1"/>
                </a:solidFill>
                <a:effectLst/>
                <a:latin typeface="+mn-lt"/>
                <a:ea typeface="+mn-ea"/>
                <a:cs typeface="+mn-cs"/>
              </a:rPr>
              <a:t> a palackos erjesztésű pezsgő. (A szőlőmust 1,2 </a:t>
            </a:r>
            <a:r>
              <a:rPr lang="hu-HU" sz="1200" kern="1200" dirty="0" err="1" smtClean="0">
                <a:solidFill>
                  <a:schemeClr val="tx1"/>
                </a:solidFill>
                <a:effectLst/>
                <a:latin typeface="+mn-lt"/>
                <a:ea typeface="+mn-ea"/>
                <a:cs typeface="+mn-cs"/>
              </a:rPr>
              <a:t>tf%</a:t>
            </a:r>
            <a:r>
              <a:rPr lang="hu-HU" sz="1200" kern="1200" dirty="0" smtClean="0">
                <a:solidFill>
                  <a:schemeClr val="tx1"/>
                </a:solidFill>
                <a:effectLst/>
                <a:latin typeface="+mn-lt"/>
                <a:ea typeface="+mn-ea"/>
                <a:cs typeface="+mn-cs"/>
              </a:rPr>
              <a:t> alatti alkoholtartammal nem jövedéki termék!!)</a:t>
            </a:r>
          </a:p>
          <a:p>
            <a:r>
              <a:rPr lang="hu-HU" sz="1200" kern="1200" dirty="0" smtClean="0">
                <a:solidFill>
                  <a:schemeClr val="tx1"/>
                </a:solidFill>
                <a:effectLst/>
                <a:latin typeface="+mn-lt"/>
                <a:ea typeface="+mn-ea"/>
                <a:cs typeface="+mn-cs"/>
              </a:rPr>
              <a:t> </a:t>
            </a:r>
          </a:p>
          <a:p>
            <a:r>
              <a:rPr lang="hu-HU" sz="1200" u="sng" kern="1200" dirty="0" smtClean="0">
                <a:solidFill>
                  <a:schemeClr val="tx1"/>
                </a:solidFill>
                <a:effectLst/>
                <a:latin typeface="+mn-lt"/>
                <a:ea typeface="+mn-ea"/>
                <a:cs typeface="+mn-cs"/>
              </a:rPr>
              <a:t>A kisüzemi bortermelő bérmunkát, bértárolást nem végezhet.</a:t>
            </a:r>
            <a:r>
              <a:rPr lang="hu-HU" sz="1200" kern="1200" dirty="0" smtClean="0">
                <a:solidFill>
                  <a:schemeClr val="tx1"/>
                </a:solidFill>
                <a:effectLst/>
                <a:latin typeface="+mn-lt"/>
                <a:ea typeface="+mn-ea"/>
                <a:cs typeface="+mn-cs"/>
              </a:rPr>
              <a:t> </a:t>
            </a:r>
            <a:r>
              <a:rPr lang="hu-HU" sz="1200" u="sng" kern="1200" dirty="0" smtClean="0">
                <a:solidFill>
                  <a:schemeClr val="tx1"/>
                </a:solidFill>
                <a:effectLst/>
                <a:latin typeface="+mn-lt"/>
                <a:ea typeface="+mn-ea"/>
                <a:cs typeface="+mn-cs"/>
              </a:rPr>
              <a:t>Lehetősége van arra</a:t>
            </a:r>
            <a:r>
              <a:rPr lang="hu-HU" sz="1200" kern="1200" dirty="0" smtClean="0">
                <a:solidFill>
                  <a:schemeClr val="tx1"/>
                </a:solidFill>
                <a:effectLst/>
                <a:latin typeface="+mn-lt"/>
                <a:ea typeface="+mn-ea"/>
                <a:cs typeface="+mn-cs"/>
              </a:rPr>
              <a:t>, hogy csendes borát egyszerűsített adóraktár engedélyes bérmunkában lepalackozza, és azt bérmunkából visszaszállítva betárolja. </a:t>
            </a:r>
          </a:p>
          <a:p>
            <a:pPr algn="just"/>
            <a:endParaRPr lang="hu-HU" altLang="hu-HU" dirty="0" smtClean="0">
              <a:latin typeface="Times New Roman" panose="02020603050405020304" pitchFamily="18" charset="0"/>
              <a:cs typeface="Times New Roman" panose="02020603050405020304" pitchFamily="18" charset="0"/>
            </a:endParaRPr>
          </a:p>
        </p:txBody>
      </p:sp>
      <p:sp>
        <p:nvSpPr>
          <p:cNvPr id="4" name="Dia számának helye 3"/>
          <p:cNvSpPr>
            <a:spLocks noGrp="1"/>
          </p:cNvSpPr>
          <p:nvPr>
            <p:ph type="sldNum" sz="quarter" idx="5"/>
          </p:nvPr>
        </p:nvSpPr>
        <p:spPr/>
        <p:txBody>
          <a:bodyPr/>
          <a:lstStyle/>
          <a:p>
            <a:pPr>
              <a:defRPr/>
            </a:pPr>
            <a:fld id="{7EE562A1-7358-45D4-ACB8-BC055A6C5B4A}" type="slidenum">
              <a:rPr lang="hu-HU">
                <a:solidFill>
                  <a:prstClr val="black"/>
                </a:solidFill>
              </a:rPr>
              <a:pPr>
                <a:defRPr/>
              </a:pPr>
              <a:t>13</a:t>
            </a:fld>
            <a:endParaRPr lang="hu-HU">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Jegyzetek helye 2"/>
          <p:cNvSpPr>
            <a:spLocks noGrp="1"/>
          </p:cNvSpPr>
          <p:nvPr>
            <p:ph type="body" idx="1"/>
          </p:nvPr>
        </p:nvSpPr>
        <p:spPr bwMode="auto">
          <a:xfrm>
            <a:off x="663072" y="4609641"/>
            <a:ext cx="5447667" cy="44729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b="1" i="1" kern="12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Kisüzemi bortermelőként </a:t>
            </a:r>
            <a:r>
              <a:rPr lang="hu-HU" sz="1200" u="sng" kern="1200" dirty="0" smtClean="0">
                <a:solidFill>
                  <a:schemeClr val="tx1"/>
                </a:solidFill>
                <a:effectLst/>
                <a:latin typeface="+mn-lt"/>
                <a:ea typeface="+mn-ea"/>
                <a:cs typeface="+mn-cs"/>
              </a:rPr>
              <a:t>nem végezheti tovább a tevékenységét</a:t>
            </a:r>
            <a:r>
              <a:rPr lang="hu-HU" sz="1200" kern="1200" dirty="0" smtClean="0">
                <a:solidFill>
                  <a:schemeClr val="tx1"/>
                </a:solidFill>
                <a:effectLst/>
                <a:latin typeface="+mn-lt"/>
                <a:ea typeface="+mn-ea"/>
                <a:cs typeface="+mn-cs"/>
              </a:rPr>
              <a:t> a gazdálkodó, </a:t>
            </a:r>
            <a:r>
              <a:rPr lang="hu-HU" sz="1200" u="sng" kern="1200" dirty="0" smtClean="0">
                <a:solidFill>
                  <a:schemeClr val="tx1"/>
                </a:solidFill>
                <a:effectLst/>
                <a:latin typeface="+mn-lt"/>
                <a:ea typeface="+mn-ea"/>
                <a:cs typeface="+mn-cs"/>
              </a:rPr>
              <a:t>ha a feltételek közül valamelyik nem teljesül, vagy az Art. szerint kockázatos adózónak minősül.</a:t>
            </a:r>
            <a:r>
              <a:rPr lang="hu-HU" sz="1200" kern="1200" dirty="0" smtClean="0">
                <a:solidFill>
                  <a:schemeClr val="tx1"/>
                </a:solidFill>
                <a:effectLst/>
                <a:latin typeface="+mn-lt"/>
                <a:ea typeface="+mn-ea"/>
                <a:cs typeface="+mn-cs"/>
              </a:rPr>
              <a:t> A feltételek közül a csendes bor vásárlása, nem engedélyezett termékek forgalmazása, vagy tagállamból, harmadik országból történő beszerzése, a palackos erjesztésű pezsgő maximális készletének túllépése a tevékenység végzésének időtartamától függetlenül, a feltételek megszegését jelenti. A csendes bor mennyiségét a harmadik borpiaci év végén, az előző két év elszámolás adatainak figyelembevételével együtt kell megállapítani. </a:t>
            </a:r>
            <a:r>
              <a:rPr lang="hu-HU" sz="1200" b="1" kern="1200" dirty="0" smtClean="0">
                <a:solidFill>
                  <a:schemeClr val="tx1"/>
                </a:solidFill>
                <a:effectLst/>
                <a:latin typeface="+mn-lt"/>
                <a:ea typeface="+mn-ea"/>
                <a:cs typeface="+mn-cs"/>
              </a:rPr>
              <a:t>A kisüzemi bortermelőnek a feltételek nem teljesülése időpontját követő hónap 15. napjáig, kockázatos adózóvá válás estén pedig haladéktalanul egyszerűsített adóraktári engedély iránti kérelmet kell benyújtania elektronikus úton, a NAV_J31 „Kérelem a </a:t>
            </a:r>
            <a:r>
              <a:rPr lang="hu-HU" sz="1200" b="1" kern="1200" dirty="0" err="1" smtClean="0">
                <a:solidFill>
                  <a:schemeClr val="tx1"/>
                </a:solidFill>
                <a:effectLst/>
                <a:latin typeface="+mn-lt"/>
                <a:ea typeface="+mn-ea"/>
                <a:cs typeface="+mn-cs"/>
              </a:rPr>
              <a:t>Jöt</a:t>
            </a:r>
            <a:r>
              <a:rPr lang="hu-HU" sz="1200" b="1" kern="1200" dirty="0" smtClean="0">
                <a:solidFill>
                  <a:schemeClr val="tx1"/>
                </a:solidFill>
                <a:effectLst/>
                <a:latin typeface="+mn-lt"/>
                <a:ea typeface="+mn-ea"/>
                <a:cs typeface="+mn-cs"/>
              </a:rPr>
              <a:t>. szerinti tevékenységek engedélyezésére” nyomtatványon az állami adó- és vámhatósághoz. </a:t>
            </a:r>
            <a:endParaRPr lang="hu-HU" sz="1200" kern="1200" dirty="0" smtClean="0">
              <a:solidFill>
                <a:schemeClr val="tx1"/>
              </a:solidFill>
              <a:effectLst/>
              <a:latin typeface="+mn-lt"/>
              <a:ea typeface="+mn-ea"/>
              <a:cs typeface="+mn-cs"/>
            </a:endParaRPr>
          </a:p>
          <a:p>
            <a:endParaRPr lang="hu-HU" sz="1200" b="1" i="1" kern="1200" dirty="0" smtClean="0">
              <a:solidFill>
                <a:schemeClr val="tx1"/>
              </a:solidFill>
              <a:effectLst/>
              <a:latin typeface="+mn-lt"/>
              <a:ea typeface="+mn-ea"/>
              <a:cs typeface="+mn-cs"/>
            </a:endParaRPr>
          </a:p>
          <a:p>
            <a:endParaRPr lang="hu-HU" sz="1200" b="1" i="1" kern="1200" dirty="0" smtClean="0">
              <a:solidFill>
                <a:schemeClr val="tx1"/>
              </a:solidFill>
              <a:effectLst/>
              <a:latin typeface="+mn-lt"/>
              <a:ea typeface="+mn-ea"/>
              <a:cs typeface="+mn-cs"/>
            </a:endParaRPr>
          </a:p>
          <a:p>
            <a:endParaRPr lang="hu-HU" sz="1200" b="1" i="1" kern="1200" dirty="0" smtClean="0">
              <a:solidFill>
                <a:schemeClr val="tx1"/>
              </a:solidFill>
              <a:effectLst/>
              <a:latin typeface="+mn-lt"/>
              <a:ea typeface="+mn-ea"/>
              <a:cs typeface="+mn-cs"/>
            </a:endParaRPr>
          </a:p>
          <a:p>
            <a:endParaRPr lang="hu-HU" sz="1200" b="1" i="1" kern="1200" dirty="0" smtClean="0">
              <a:solidFill>
                <a:schemeClr val="tx1"/>
              </a:solidFill>
              <a:effectLst/>
              <a:latin typeface="+mn-lt"/>
              <a:ea typeface="+mn-ea"/>
              <a:cs typeface="+mn-cs"/>
            </a:endParaRPr>
          </a:p>
          <a:p>
            <a:r>
              <a:rPr lang="hu-HU" sz="1200" b="1" i="1" kern="1200" dirty="0" smtClean="0">
                <a:solidFill>
                  <a:schemeClr val="tx1"/>
                </a:solidFill>
                <a:effectLst/>
                <a:latin typeface="+mn-lt"/>
                <a:ea typeface="+mn-ea"/>
                <a:cs typeface="+mn-cs"/>
              </a:rPr>
              <a:t>(Áttérés kisüzemi bortermelésre)</a:t>
            </a:r>
            <a:endParaRPr lang="hu-HU" sz="1200" kern="1200" dirty="0" smtClean="0">
              <a:solidFill>
                <a:schemeClr val="tx1"/>
              </a:solidFill>
              <a:effectLst/>
              <a:latin typeface="+mn-lt"/>
              <a:ea typeface="+mn-ea"/>
              <a:cs typeface="+mn-cs"/>
            </a:endParaRPr>
          </a:p>
          <a:p>
            <a:endParaRPr lang="hu-HU" sz="1200" i="1" kern="1200" dirty="0" smtClean="0">
              <a:solidFill>
                <a:schemeClr val="tx1"/>
              </a:solidFill>
              <a:effectLst/>
              <a:latin typeface="+mn-lt"/>
              <a:ea typeface="+mn-ea"/>
              <a:cs typeface="+mn-cs"/>
            </a:endParaRPr>
          </a:p>
          <a:p>
            <a:endParaRPr lang="hu-HU" sz="1200" i="1"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Az egyszerűsített adóraktár engedélyes, amennyiben megfelel a kisüzemi bortermelői feltételeknek, nyilatkozhat arról, hogy a tevékenységét kisüzemi bortermelőként kívánja folytatni. A nyilatkozatot elektronikus úton, a NAV_J31 „Kérelem a </a:t>
            </a:r>
            <a:r>
              <a:rPr lang="hu-HU" sz="1200" i="1" kern="1200" dirty="0" err="1" smtClean="0">
                <a:solidFill>
                  <a:schemeClr val="tx1"/>
                </a:solidFill>
                <a:effectLst/>
                <a:latin typeface="+mn-lt"/>
                <a:ea typeface="+mn-ea"/>
                <a:cs typeface="+mn-cs"/>
              </a:rPr>
              <a:t>Jöt</a:t>
            </a:r>
            <a:r>
              <a:rPr lang="hu-HU" sz="1200" i="1" kern="1200" dirty="0" smtClean="0">
                <a:solidFill>
                  <a:schemeClr val="tx1"/>
                </a:solidFill>
                <a:effectLst/>
                <a:latin typeface="+mn-lt"/>
                <a:ea typeface="+mn-ea"/>
                <a:cs typeface="+mn-cs"/>
              </a:rPr>
              <a:t>. szerinti tevékenységek engedélyezésére” nyomtatványon nyújtható be az állami adó- és vámhatóságnak. A nyilatkozat tételkor az állami adó- és vámhatóság a rendelkezésére álló adatok alapján vizsgálja az egyszerűsített adóraktár engedélyes jogi és gazdasági függetlenségét, a tevékenység végzés ideje alatt előállított csendes bor mennyiségét, a palackos erjesztésű habzóbor készletét és a palackos fröccs mennyiségét. </a:t>
            </a:r>
            <a:endParaRPr lang="hu-HU" sz="1200"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A kisüzemi bortermelés feltételeként meghatározott csendes bor mennyiségének magállapítása a tevékenység végzésének idejétől függően történik. Ha nyilatkozattétel a tárgy borpiaci évre vonatkozó elszámolás előtt történik, a nyilatkozatban meg kell adni a tárgy borpiaci évben a nyilatkozattétel időpontjáig az egyszerűsített adóraktárban előállított csendes bor mennyiségét. Ha a nyilatkozat tételkor a tevékenység végzés ideje nem terjed ki három átlagolható borpiaci éve, akkor a megkezdett borpiaci évek előállított mennyiségének átlagát kell figyelembe venni. A kisüzemi bortermelői feltételek teljesülése esetén az állami adó- és vámhatóság az egyszerűsített adóraktári engedélyt visszavonja. A kisüzemi bortermelőként a tevékenység az adóraktári engedély visszavonásakor kezdhető meg. Mivel az egyszerűsített adóraktár engedélyes a tevékenységét nem szünteti meg, hanem kisüzemi bortermelőként folytatja tovább, a készletek felmérése nélkül végezheti a tevékenységét, és vezetheti továbbra is a megkezdett nyilvántartását.</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 csendes bor előállítás területén – az egyszerűsített adóraktári engedélyes mellett – megjelenik egy új fogalom: a kisüzemi bortermelő.</a:t>
            </a:r>
          </a:p>
          <a:p>
            <a:r>
              <a:rPr lang="hu-HU" sz="1200" kern="1200" dirty="0" smtClean="0">
                <a:solidFill>
                  <a:schemeClr val="tx1"/>
                </a:solidFill>
                <a:effectLst/>
                <a:latin typeface="+mn-lt"/>
                <a:ea typeface="+mn-ea"/>
                <a:cs typeface="+mn-cs"/>
              </a:rPr>
              <a:t>A </a:t>
            </a:r>
            <a:r>
              <a:rPr lang="hu-HU" sz="1200" b="1" u="sng" kern="1200" dirty="0" smtClean="0">
                <a:solidFill>
                  <a:schemeClr val="tx1"/>
                </a:solidFill>
                <a:effectLst/>
                <a:latin typeface="+mn-lt"/>
                <a:ea typeface="+mn-ea"/>
                <a:cs typeface="+mn-cs"/>
              </a:rPr>
              <a:t>kisüzemi bortermelő</a:t>
            </a:r>
            <a:r>
              <a:rPr lang="hu-HU" sz="1200" kern="1200" dirty="0" smtClean="0">
                <a:solidFill>
                  <a:schemeClr val="tx1"/>
                </a:solidFill>
                <a:effectLst/>
                <a:latin typeface="+mn-lt"/>
                <a:ea typeface="+mn-ea"/>
                <a:cs typeface="+mn-cs"/>
              </a:rPr>
              <a:t> adóraktári engedély </a:t>
            </a:r>
            <a:r>
              <a:rPr lang="hu-HU" sz="1200" b="1" kern="1200" dirty="0" smtClean="0">
                <a:solidFill>
                  <a:schemeClr val="tx1"/>
                </a:solidFill>
                <a:effectLst/>
                <a:latin typeface="+mn-lt"/>
                <a:ea typeface="+mn-ea"/>
                <a:cs typeface="+mn-cs"/>
              </a:rPr>
              <a:t>nélkül</a:t>
            </a:r>
            <a:r>
              <a:rPr lang="hu-HU" sz="1200" kern="1200" dirty="0" smtClean="0">
                <a:solidFill>
                  <a:schemeClr val="tx1"/>
                </a:solidFill>
                <a:effectLst/>
                <a:latin typeface="+mn-lt"/>
                <a:ea typeface="+mn-ea"/>
                <a:cs typeface="+mn-cs"/>
              </a:rPr>
              <a:t>, borászati üzemengedéllyel végezheti tevékenységét.</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Amennyiben az egyszerűsített adóraktári engedélyes szeretne kisüzemi bortermelővé válni és megfelel a kisüzemi bortermelés feltételeinek, úgy 2017. július 1-jét követően is bármikor nyilatkozhat arról, hogy mentesülni kíván az egyszerűsített adóraktári követelmények alól. Ebben az esetben a váltásra megjelölt időpont nem lehet korábbi a nyilatkozat megtételét követő 8. napnál. A kisüzemi bortermelőként végzett tevékenység az adóraktári engedély visszavonásakor kezdhető meg, a tevékenységről vezetett nyilvántartás változatlan tartalommal vezethető tovább.</a:t>
            </a:r>
          </a:p>
          <a:p>
            <a:r>
              <a:rPr lang="hu-HU" sz="1200" kern="1200" dirty="0" smtClean="0">
                <a:solidFill>
                  <a:schemeClr val="tx1"/>
                </a:solidFill>
                <a:effectLst/>
                <a:latin typeface="+mn-lt"/>
                <a:ea typeface="+mn-ea"/>
                <a:cs typeface="+mn-cs"/>
              </a:rPr>
              <a:t>A borászati üzemengedélyt a NÉBIH adja ki.</a:t>
            </a:r>
          </a:p>
          <a:p>
            <a:pPr marL="0" marR="0" indent="0" algn="just" defTabSz="914400" rtl="0" eaLnBrk="1" fontAlgn="auto" latinLnBrk="0" hangingPunct="1">
              <a:lnSpc>
                <a:spcPct val="100000"/>
              </a:lnSpc>
              <a:spcBef>
                <a:spcPts val="0"/>
              </a:spcBef>
              <a:spcAft>
                <a:spcPts val="0"/>
              </a:spcAft>
              <a:buClrTx/>
              <a:buSzTx/>
              <a:buFontTx/>
              <a:buNone/>
              <a:tabLst/>
              <a:defRPr/>
            </a:pPr>
            <a:endParaRPr lang="hu-HU" sz="1200" kern="1200" dirty="0" smtClean="0">
              <a:solidFill>
                <a:schemeClr val="tx1"/>
              </a:solidFill>
              <a:latin typeface="+mn-lt"/>
              <a:ea typeface="+mn-ea"/>
              <a:cs typeface="+mn-cs"/>
            </a:endParaRPr>
          </a:p>
        </p:txBody>
      </p:sp>
      <p:sp>
        <p:nvSpPr>
          <p:cNvPr id="4" name="Dia számának helye 3"/>
          <p:cNvSpPr>
            <a:spLocks noGrp="1"/>
          </p:cNvSpPr>
          <p:nvPr>
            <p:ph type="sldNum" sz="quarter" idx="5"/>
          </p:nvPr>
        </p:nvSpPr>
        <p:spPr/>
        <p:txBody>
          <a:bodyPr/>
          <a:lstStyle/>
          <a:p>
            <a:pPr>
              <a:defRPr/>
            </a:pPr>
            <a:fld id="{7EE562A1-7358-45D4-ACB8-BC055A6C5B4A}" type="slidenum">
              <a:rPr lang="hu-HU">
                <a:solidFill>
                  <a:prstClr val="black"/>
                </a:solidFill>
              </a:rPr>
              <a:pPr>
                <a:defRPr/>
              </a:pPr>
              <a:t>14</a:t>
            </a:fld>
            <a:endParaRPr lang="hu-HU">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Jegyzetek helye 2"/>
          <p:cNvSpPr>
            <a:spLocks noGrp="1"/>
          </p:cNvSpPr>
          <p:nvPr>
            <p:ph type="body" idx="1"/>
          </p:nvPr>
        </p:nvSpPr>
        <p:spPr bwMode="auto">
          <a:xfrm>
            <a:off x="663072" y="4609641"/>
            <a:ext cx="5447667" cy="44729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sz="1200" b="1" kern="1200" dirty="0" smtClean="0">
                <a:solidFill>
                  <a:schemeClr val="tx1"/>
                </a:solidFill>
                <a:effectLst/>
                <a:latin typeface="+mn-lt"/>
                <a:ea typeface="+mn-ea"/>
                <a:cs typeface="+mn-cs"/>
              </a:rPr>
              <a:t>(Elszámolás, adófizetési kötelezettség)</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 kisüzemi bortermelőnek a borpiaci év végén a nyilvántartása alapján elszámolást kell készítenie a vásárolt és a saját termésű szőlő, az előállított és kitárolt csendes bor, palackos erjesztésű habzóbor mennyiségéről, a készletváltozásokról, és a borpiaci év tényleges zárókészletéről. Az elszámolást a hegybírónak kell benyújtani a borpiaci év végét követő augusztus 15-ig. A hegybíró az elszámolás adatokat az Integrált Szőlészeti és Borászati Információs Rendszeren (ISZBIR) keresztül a beérkezéstől számított 21 napon belül elérhetővé teszi az állami adó- és vámhatóság számára. </a:t>
            </a:r>
          </a:p>
          <a:p>
            <a:r>
              <a:rPr lang="hu-HU" sz="1200" kern="1200" dirty="0" smtClean="0">
                <a:solidFill>
                  <a:schemeClr val="tx1"/>
                </a:solidFill>
                <a:effectLst/>
                <a:latin typeface="+mn-lt"/>
                <a:ea typeface="+mn-ea"/>
                <a:cs typeface="+mn-cs"/>
              </a:rPr>
              <a:t>Az elektronikus adóbevallásra kötelezett kisüzemi bortermelők a mennyiségi elszámolásukat is elektronikusan nyújtják be a hegybíró felé.</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kisüzemi bortermelőnek a palackos erjesztésű habzóborra nem kell jövedéki biztosítékot nyújtani. A szabadforgalomba bocsátott palackos erjesztésű habzóbor mennyiség tekintetében az adóbevallási, adófizetési kötelezettséget az elszámolással egy időben kell teljesíteni az állami adó- és vámhatóság felé.</a:t>
            </a:r>
          </a:p>
          <a:p>
            <a:endParaRPr lang="en-US" sz="1200" kern="1200" dirty="0" smtClean="0">
              <a:solidFill>
                <a:schemeClr val="tx1"/>
              </a:solidFill>
              <a:latin typeface="+mn-lt"/>
              <a:ea typeface="+mn-ea"/>
              <a:cs typeface="+mn-cs"/>
            </a:endParaRPr>
          </a:p>
        </p:txBody>
      </p:sp>
      <p:sp>
        <p:nvSpPr>
          <p:cNvPr id="4" name="Dia számának helye 3"/>
          <p:cNvSpPr>
            <a:spLocks noGrp="1"/>
          </p:cNvSpPr>
          <p:nvPr>
            <p:ph type="sldNum" sz="quarter" idx="5"/>
          </p:nvPr>
        </p:nvSpPr>
        <p:spPr/>
        <p:txBody>
          <a:bodyPr/>
          <a:lstStyle/>
          <a:p>
            <a:pPr>
              <a:defRPr/>
            </a:pPr>
            <a:fld id="{7EE562A1-7358-45D4-ACB8-BC055A6C5B4A}" type="slidenum">
              <a:rPr lang="hu-HU">
                <a:solidFill>
                  <a:prstClr val="black"/>
                </a:solidFill>
              </a:rPr>
              <a:pPr>
                <a:defRPr/>
              </a:pPr>
              <a:t>15</a:t>
            </a:fld>
            <a:endParaRPr lang="hu-HU">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Jegyzetek helye 2"/>
          <p:cNvSpPr>
            <a:spLocks noGrp="1"/>
          </p:cNvSpPr>
          <p:nvPr>
            <p:ph type="body" idx="1"/>
          </p:nvPr>
        </p:nvSpPr>
        <p:spPr bwMode="auto">
          <a:xfrm>
            <a:off x="663072" y="4609641"/>
            <a:ext cx="5447667" cy="44729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sz="1200" b="1" kern="1200" dirty="0" smtClean="0">
                <a:solidFill>
                  <a:schemeClr val="tx1"/>
                </a:solidFill>
                <a:effectLst/>
                <a:latin typeface="+mn-lt"/>
                <a:ea typeface="+mn-ea"/>
                <a:cs typeface="+mn-cs"/>
              </a:rPr>
              <a:t>(Hivatalos zár alkalmazása, nyilvántartása, elszámolása)</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 két litert meghaladó kiszerelésű csendes bor belföldön hivatalos zárral ellátva szállítható, értékesíthető. Az általános szabálytól eltérően nem kell hivatalos zárat felhelyezni: </a:t>
            </a:r>
          </a:p>
          <a:p>
            <a:r>
              <a:rPr lang="hu-HU" sz="1200" kern="1200" dirty="0" smtClean="0">
                <a:solidFill>
                  <a:schemeClr val="tx1"/>
                </a:solidFill>
                <a:effectLst/>
                <a:latin typeface="+mn-lt"/>
                <a:ea typeface="+mn-ea"/>
                <a:cs typeface="+mn-cs"/>
              </a:rPr>
              <a:t>- a termelői borkimérés keretében történő értékesítésnél, </a:t>
            </a:r>
            <a:r>
              <a:rPr lang="hu-HU" sz="1200" i="1" kern="1200" dirty="0" smtClean="0">
                <a:solidFill>
                  <a:schemeClr val="tx1"/>
                </a:solidFill>
                <a:effectLst/>
                <a:latin typeface="+mn-lt"/>
                <a:ea typeface="+mn-ea"/>
                <a:cs typeface="+mn-cs"/>
              </a:rPr>
              <a:t>(de csak a bor. üzem helyén nem kell!!)</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bag-in-box</a:t>
            </a:r>
            <a:r>
              <a:rPr lang="hu-HU" sz="1200" kern="1200" dirty="0" smtClean="0">
                <a:solidFill>
                  <a:schemeClr val="tx1"/>
                </a:solidFill>
                <a:effectLst/>
                <a:latin typeface="+mn-lt"/>
                <a:ea typeface="+mn-ea"/>
                <a:cs typeface="+mn-cs"/>
              </a:rPr>
              <a:t> kiszerelésű csendes bor csomagolásán, </a:t>
            </a:r>
          </a:p>
          <a:p>
            <a:r>
              <a:rPr lang="hu-HU" sz="1200" kern="1200" dirty="0" smtClean="0">
                <a:solidFill>
                  <a:schemeClr val="tx1"/>
                </a:solidFill>
                <a:effectLst/>
                <a:latin typeface="+mn-lt"/>
                <a:ea typeface="+mn-ea"/>
                <a:cs typeface="+mn-cs"/>
              </a:rPr>
              <a:t>- ha a magán személy kisüzemi bortermelő a saját vagy családja személyes fogyasztására 30 litert nem meghaladó mennyiségben csendes bort szállít.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Termelői borkimérésre vonatkozó szabály alól kivétel, ha kisüzemi bortermelő a borászati üzemből a saját használatban lévő üzletébe szállítja a bort. Ebben az esetben az általános szabályt kell alkalmazni, a szállítás hivatalos zárral végezhető. </a:t>
            </a:r>
          </a:p>
          <a:p>
            <a:r>
              <a:rPr lang="hu-HU" sz="1200" kern="1200" dirty="0" smtClean="0">
                <a:solidFill>
                  <a:schemeClr val="tx1"/>
                </a:solidFill>
                <a:effectLst/>
                <a:latin typeface="+mn-lt"/>
                <a:ea typeface="+mn-ea"/>
                <a:cs typeface="+mn-cs"/>
              </a:rPr>
              <a:t>A kisüzemi bortermelő hivatalos zárat az állami adó- és vámhatóság által engedélyezett hivatalos zár előállítótól szerezhet be. Az átvett hivatalos zárról, annak felhasználásról meghatározott adattartalommal hitelesített papíralapú, vagy a jogszabályi előírásnak megfelelő számítógépes programmal, elektronikus nyilvántartást kell vezetnie. A papíralapú nyilvántartást a kisüzemi bortermelő székhelye (telephely, lakóhely) szerint illetékes állami adó- és vámigazgatósághoz kell benyújtani hitelesítésre. A hivatalos zár felhasználásról a borpiaci év végén esedékes elszámolással egy időben, a hegybíró felé kell teljesíteni az adatszolgáltatást. </a:t>
            </a:r>
          </a:p>
          <a:p>
            <a:endParaRPr lang="hu-HU" sz="1200" b="1"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(Szállítási okmányok alkalmazása)</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 kisüzemi bortermelő </a:t>
            </a:r>
            <a:r>
              <a:rPr lang="hu-HU" sz="1200" b="1" u="sng" kern="1200" dirty="0" smtClean="0">
                <a:solidFill>
                  <a:schemeClr val="tx1"/>
                </a:solidFill>
                <a:effectLst/>
                <a:latin typeface="+mn-lt"/>
                <a:ea typeface="+mn-ea"/>
                <a:cs typeface="+mn-cs"/>
              </a:rPr>
              <a:t>belföldön</a:t>
            </a:r>
            <a:r>
              <a:rPr lang="hu-HU" sz="1200" kern="1200" dirty="0" smtClean="0">
                <a:solidFill>
                  <a:schemeClr val="tx1"/>
                </a:solidFill>
                <a:effectLst/>
                <a:latin typeface="+mn-lt"/>
                <a:ea typeface="+mn-ea"/>
                <a:cs typeface="+mn-cs"/>
              </a:rPr>
              <a:t> </a:t>
            </a:r>
            <a:r>
              <a:rPr lang="hu-HU" sz="1200" b="1" kern="1200" dirty="0" smtClean="0">
                <a:solidFill>
                  <a:schemeClr val="tx1"/>
                </a:solidFill>
                <a:effectLst/>
                <a:latin typeface="+mn-lt"/>
                <a:ea typeface="+mn-ea"/>
                <a:cs typeface="+mn-cs"/>
              </a:rPr>
              <a:t>borkísérő okmánnyal</a:t>
            </a:r>
            <a:r>
              <a:rPr lang="hu-HU" sz="1200" kern="1200" dirty="0" smtClean="0">
                <a:solidFill>
                  <a:schemeClr val="tx1"/>
                </a:solidFill>
                <a:effectLst/>
                <a:latin typeface="+mn-lt"/>
                <a:ea typeface="+mn-ea"/>
                <a:cs typeface="+mn-cs"/>
              </a:rPr>
              <a:t> szállíthat csendes bort és palackos erjesztésű habzóbort. Adóraktárnak, egyszerűsített adóraktárnak adófelfüggesztéssel, jövedéki engedélyes kereskedőnek, jövedéki kiskereskedőnek szabadforgalomba bocsátás mellett. </a:t>
            </a:r>
          </a:p>
          <a:p>
            <a:r>
              <a:rPr lang="hu-HU" sz="1200" kern="1200" dirty="0" smtClean="0">
                <a:solidFill>
                  <a:schemeClr val="tx1"/>
                </a:solidFill>
                <a:effectLst/>
                <a:latin typeface="+mn-lt"/>
                <a:ea typeface="+mn-ea"/>
                <a:cs typeface="+mn-cs"/>
              </a:rPr>
              <a:t>A kisüzemi bortermelő adófelfüggesztéssel szállíthat csendes bort és palackos erjesztésű habzóbort tagállami adóraktárnak, vagy harmadik országba más tagállamon keresztül. Ennek </a:t>
            </a:r>
            <a:r>
              <a:rPr lang="hu-HU" sz="1200" b="1" kern="1200" dirty="0" smtClean="0">
                <a:solidFill>
                  <a:schemeClr val="tx1"/>
                </a:solidFill>
                <a:effectLst/>
                <a:latin typeface="+mn-lt"/>
                <a:ea typeface="+mn-ea"/>
                <a:cs typeface="+mn-cs"/>
              </a:rPr>
              <a:t>feltétele</a:t>
            </a:r>
            <a:r>
              <a:rPr lang="hu-HU" sz="1200" kern="1200" dirty="0" smtClean="0">
                <a:solidFill>
                  <a:schemeClr val="tx1"/>
                </a:solidFill>
                <a:effectLst/>
                <a:latin typeface="+mn-lt"/>
                <a:ea typeface="+mn-ea"/>
                <a:cs typeface="+mn-cs"/>
              </a:rPr>
              <a:t>, hogy ezt a szándékát előzetesen bejelentse az állami adó- és vámhatóságnak!! A szükséges regisztrációt elektronikusan kezdeményezheti az állami adó- és vámhatóságnál. A hatóság nyilvántartásba veszi és megküldi számára a rendszer használatához szükséges azonosítót. Ezzel a regisztrációs számmal indíthat szállítmányt az </a:t>
            </a:r>
            <a:r>
              <a:rPr lang="hu-HU" sz="1200" kern="1200" dirty="0" err="1" smtClean="0">
                <a:solidFill>
                  <a:schemeClr val="tx1"/>
                </a:solidFill>
                <a:effectLst/>
                <a:latin typeface="+mn-lt"/>
                <a:ea typeface="+mn-ea"/>
                <a:cs typeface="+mn-cs"/>
              </a:rPr>
              <a:t>EMCS-en</a:t>
            </a:r>
            <a:r>
              <a:rPr lang="hu-HU" sz="1200" kern="1200" dirty="0" smtClean="0">
                <a:solidFill>
                  <a:schemeClr val="tx1"/>
                </a:solidFill>
                <a:effectLst/>
                <a:latin typeface="+mn-lt"/>
                <a:ea typeface="+mn-ea"/>
                <a:cs typeface="+mn-cs"/>
              </a:rPr>
              <a:t> keresztül </a:t>
            </a:r>
            <a:r>
              <a:rPr lang="hu-HU" sz="1200" b="1" kern="1200" dirty="0" err="1" smtClean="0">
                <a:solidFill>
                  <a:schemeClr val="tx1"/>
                </a:solidFill>
                <a:effectLst/>
                <a:latin typeface="+mn-lt"/>
                <a:ea typeface="+mn-ea"/>
                <a:cs typeface="+mn-cs"/>
              </a:rPr>
              <a:t>e-TKO</a:t>
            </a:r>
            <a:r>
              <a:rPr lang="hu-HU" sz="1200" kern="1200" dirty="0" smtClean="0">
                <a:solidFill>
                  <a:schemeClr val="tx1"/>
                </a:solidFill>
                <a:effectLst/>
                <a:latin typeface="+mn-lt"/>
                <a:ea typeface="+mn-ea"/>
                <a:cs typeface="+mn-cs"/>
              </a:rPr>
              <a:t> kiállításával. !!</a:t>
            </a:r>
          </a:p>
          <a:p>
            <a:r>
              <a:rPr lang="hu-HU" sz="1200" kern="1200" dirty="0" smtClean="0">
                <a:solidFill>
                  <a:schemeClr val="tx1"/>
                </a:solidFill>
                <a:effectLst/>
                <a:latin typeface="+mn-lt"/>
                <a:ea typeface="+mn-ea"/>
                <a:cs typeface="+mn-cs"/>
              </a:rPr>
              <a:t>A kisüzemi bortermelő szabadforgalomba bocsátással tagállami kereskedőnek </a:t>
            </a:r>
            <a:r>
              <a:rPr lang="hu-HU" sz="1200" b="1" kern="1200" dirty="0" smtClean="0">
                <a:solidFill>
                  <a:schemeClr val="tx1"/>
                </a:solidFill>
                <a:effectLst/>
                <a:latin typeface="+mn-lt"/>
                <a:ea typeface="+mn-ea"/>
                <a:cs typeface="+mn-cs"/>
              </a:rPr>
              <a:t>egyszerűsített kísérő okmánnyal (EKO) vagy az EKO adattartalmának megfelelő mezőszámozású és adatokat tartalmazó egyéb kereskedelmi okmány</a:t>
            </a:r>
            <a:r>
              <a:rPr lang="hu-HU" sz="1200" kern="1200" dirty="0" smtClean="0">
                <a:solidFill>
                  <a:schemeClr val="tx1"/>
                </a:solidFill>
                <a:effectLst/>
                <a:latin typeface="+mn-lt"/>
                <a:ea typeface="+mn-ea"/>
                <a:cs typeface="+mn-cs"/>
              </a:rPr>
              <a:t> kiállításával szállíthatja a termékeit. </a:t>
            </a:r>
          </a:p>
          <a:p>
            <a:r>
              <a:rPr lang="hu-HU" sz="1200" b="1" kern="1200" dirty="0" smtClean="0">
                <a:solidFill>
                  <a:schemeClr val="tx1"/>
                </a:solidFill>
                <a:effectLst/>
                <a:latin typeface="+mn-lt"/>
                <a:ea typeface="+mn-ea"/>
                <a:cs typeface="+mn-cs"/>
              </a:rPr>
              <a:t>Közvetlenül harmadik országba</a:t>
            </a:r>
            <a:r>
              <a:rPr lang="hu-HU" sz="1200" kern="1200" dirty="0" smtClean="0">
                <a:solidFill>
                  <a:schemeClr val="tx1"/>
                </a:solidFill>
                <a:effectLst/>
                <a:latin typeface="+mn-lt"/>
                <a:ea typeface="+mn-ea"/>
                <a:cs typeface="+mn-cs"/>
              </a:rPr>
              <a:t> szállítás </a:t>
            </a:r>
            <a:r>
              <a:rPr lang="hu-HU" sz="1200" b="1" kern="1200" dirty="0" err="1" smtClean="0">
                <a:solidFill>
                  <a:schemeClr val="tx1"/>
                </a:solidFill>
                <a:effectLst/>
                <a:latin typeface="+mn-lt"/>
                <a:ea typeface="+mn-ea"/>
                <a:cs typeface="+mn-cs"/>
              </a:rPr>
              <a:t>BKO-val</a:t>
            </a:r>
            <a:r>
              <a:rPr lang="hu-HU" sz="1200" b="1" kern="1200" dirty="0" smtClean="0">
                <a:solidFill>
                  <a:schemeClr val="tx1"/>
                </a:solidFill>
                <a:effectLst/>
                <a:latin typeface="+mn-lt"/>
                <a:ea typeface="+mn-ea"/>
                <a:cs typeface="+mn-cs"/>
              </a:rPr>
              <a:t> történik a vámkezelés helyéig és EV.</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pPr algn="just"/>
            <a:endParaRPr lang="hu-HU" altLang="hu-HU" dirty="0" smtClean="0">
              <a:latin typeface="Times New Roman" panose="02020603050405020304" pitchFamily="18" charset="0"/>
              <a:cs typeface="Times New Roman" panose="02020603050405020304" pitchFamily="18" charset="0"/>
            </a:endParaRPr>
          </a:p>
        </p:txBody>
      </p:sp>
      <p:sp>
        <p:nvSpPr>
          <p:cNvPr id="4" name="Dia számának helye 3"/>
          <p:cNvSpPr>
            <a:spLocks noGrp="1"/>
          </p:cNvSpPr>
          <p:nvPr>
            <p:ph type="sldNum" sz="quarter" idx="5"/>
          </p:nvPr>
        </p:nvSpPr>
        <p:spPr/>
        <p:txBody>
          <a:bodyPr/>
          <a:lstStyle/>
          <a:p>
            <a:pPr>
              <a:defRPr/>
            </a:pPr>
            <a:fld id="{7EE562A1-7358-45D4-ACB8-BC055A6C5B4A}" type="slidenum">
              <a:rPr lang="hu-HU">
                <a:solidFill>
                  <a:prstClr val="black"/>
                </a:solidFill>
              </a:rPr>
              <a:pPr>
                <a:defRPr/>
              </a:pPr>
              <a:t>16</a:t>
            </a:fld>
            <a:endParaRPr lang="hu-HU">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Jegyzetek helye 2"/>
          <p:cNvSpPr>
            <a:spLocks noGrp="1"/>
          </p:cNvSpPr>
          <p:nvPr>
            <p:ph type="body" idx="1"/>
          </p:nvPr>
        </p:nvSpPr>
        <p:spPr bwMode="auto">
          <a:xfrm>
            <a:off x="663072" y="4609641"/>
            <a:ext cx="5447667" cy="44729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hu-HU" sz="1200" kern="1200" baseline="0" dirty="0" smtClean="0">
              <a:solidFill>
                <a:schemeClr val="tx1"/>
              </a:solidFill>
              <a:latin typeface="+mn-lt"/>
              <a:ea typeface="+mn-ea"/>
              <a:cs typeface="+mn-cs"/>
            </a:endParaRPr>
          </a:p>
        </p:txBody>
      </p:sp>
      <p:sp>
        <p:nvSpPr>
          <p:cNvPr id="4" name="Dia számának helye 3"/>
          <p:cNvSpPr>
            <a:spLocks noGrp="1"/>
          </p:cNvSpPr>
          <p:nvPr>
            <p:ph type="sldNum" sz="quarter" idx="5"/>
          </p:nvPr>
        </p:nvSpPr>
        <p:spPr/>
        <p:txBody>
          <a:bodyPr/>
          <a:lstStyle/>
          <a:p>
            <a:pPr>
              <a:defRPr/>
            </a:pPr>
            <a:fld id="{7EE562A1-7358-45D4-ACB8-BC055A6C5B4A}" type="slidenum">
              <a:rPr lang="hu-HU">
                <a:solidFill>
                  <a:prstClr val="black"/>
                </a:solidFill>
              </a:rPr>
              <a:pPr>
                <a:defRPr/>
              </a:pPr>
              <a:t>17</a:t>
            </a:fld>
            <a:endParaRPr lang="hu-HU">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Jegyzetek helye 2"/>
          <p:cNvSpPr>
            <a:spLocks noGrp="1"/>
          </p:cNvSpPr>
          <p:nvPr>
            <p:ph type="body" idx="1"/>
          </p:nvPr>
        </p:nvSpPr>
        <p:spPr bwMode="auto">
          <a:xfrm>
            <a:off x="663072" y="4609641"/>
            <a:ext cx="5447667" cy="44729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hu-HU" sz="1200" kern="1200" baseline="0" dirty="0" smtClean="0">
              <a:solidFill>
                <a:schemeClr val="tx1"/>
              </a:solidFill>
              <a:latin typeface="+mn-lt"/>
              <a:ea typeface="+mn-ea"/>
              <a:cs typeface="+mn-cs"/>
            </a:endParaRPr>
          </a:p>
        </p:txBody>
      </p:sp>
      <p:sp>
        <p:nvSpPr>
          <p:cNvPr id="4" name="Dia számának helye 3"/>
          <p:cNvSpPr>
            <a:spLocks noGrp="1"/>
          </p:cNvSpPr>
          <p:nvPr>
            <p:ph type="sldNum" sz="quarter" idx="5"/>
          </p:nvPr>
        </p:nvSpPr>
        <p:spPr/>
        <p:txBody>
          <a:bodyPr/>
          <a:lstStyle/>
          <a:p>
            <a:pPr>
              <a:defRPr/>
            </a:pPr>
            <a:fld id="{7EE562A1-7358-45D4-ACB8-BC055A6C5B4A}" type="slidenum">
              <a:rPr lang="hu-HU">
                <a:solidFill>
                  <a:prstClr val="black"/>
                </a:solidFill>
              </a:rPr>
              <a:pPr>
                <a:defRPr/>
              </a:pPr>
              <a:t>18</a:t>
            </a:fld>
            <a:endParaRPr lang="hu-HU">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Jegyzetek helye 2"/>
          <p:cNvSpPr>
            <a:spLocks noGrp="1"/>
          </p:cNvSpPr>
          <p:nvPr>
            <p:ph type="body" idx="1"/>
          </p:nvPr>
        </p:nvSpPr>
        <p:spPr bwMode="auto">
          <a:xfrm>
            <a:off x="663072" y="4609641"/>
            <a:ext cx="5447667" cy="44729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hu-HU" sz="1200" kern="1200" baseline="0" dirty="0" smtClean="0">
              <a:solidFill>
                <a:schemeClr val="tx1"/>
              </a:solidFill>
              <a:latin typeface="+mn-lt"/>
              <a:ea typeface="+mn-ea"/>
              <a:cs typeface="+mn-cs"/>
            </a:endParaRPr>
          </a:p>
        </p:txBody>
      </p:sp>
      <p:sp>
        <p:nvSpPr>
          <p:cNvPr id="4" name="Dia számának helye 3"/>
          <p:cNvSpPr>
            <a:spLocks noGrp="1"/>
          </p:cNvSpPr>
          <p:nvPr>
            <p:ph type="sldNum" sz="quarter" idx="5"/>
          </p:nvPr>
        </p:nvSpPr>
        <p:spPr/>
        <p:txBody>
          <a:bodyPr/>
          <a:lstStyle/>
          <a:p>
            <a:pPr>
              <a:defRPr/>
            </a:pPr>
            <a:fld id="{7EE562A1-7358-45D4-ACB8-BC055A6C5B4A}" type="slidenum">
              <a:rPr lang="hu-HU">
                <a:solidFill>
                  <a:prstClr val="black"/>
                </a:solidFill>
              </a:rPr>
              <a:pPr>
                <a:defRPr/>
              </a:pPr>
              <a:t>19</a:t>
            </a:fld>
            <a:endParaRPr lang="hu-HU">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Jegyzetek helye 2"/>
          <p:cNvSpPr>
            <a:spLocks noGrp="1"/>
          </p:cNvSpPr>
          <p:nvPr>
            <p:ph type="body" idx="1"/>
          </p:nvPr>
        </p:nvSpPr>
        <p:spPr bwMode="auto">
          <a:xfrm>
            <a:off x="663072" y="4609641"/>
            <a:ext cx="5447667" cy="44729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sz="1200" kern="1200" dirty="0" smtClean="0">
                <a:solidFill>
                  <a:schemeClr val="tx1"/>
                </a:solidFill>
                <a:effectLst/>
                <a:latin typeface="+mn-lt"/>
                <a:ea typeface="+mn-ea"/>
                <a:cs typeface="+mn-cs"/>
              </a:rPr>
              <a:t>A </a:t>
            </a:r>
            <a:r>
              <a:rPr lang="hu-HU" sz="1200" kern="1200" dirty="0" err="1" smtClean="0">
                <a:solidFill>
                  <a:schemeClr val="tx1"/>
                </a:solidFill>
                <a:effectLst/>
                <a:latin typeface="+mn-lt"/>
                <a:ea typeface="+mn-ea"/>
                <a:cs typeface="+mn-cs"/>
              </a:rPr>
              <a:t>Jöt</a:t>
            </a:r>
            <a:r>
              <a:rPr lang="hu-HU" sz="1200" kern="1200" dirty="0" smtClean="0">
                <a:solidFill>
                  <a:schemeClr val="tx1"/>
                </a:solidFill>
                <a:effectLst/>
                <a:latin typeface="+mn-lt"/>
                <a:ea typeface="+mn-ea"/>
                <a:cs typeface="+mn-cs"/>
              </a:rPr>
              <a:t>. bevezetése a jövedéki termékkörök területén is jelentős változásokat hoz. Az eddigi termékköröknek csak kis része maradt változatlan, a legtöbb átalakult és új termékkörök is megjelentek.</a:t>
            </a:r>
          </a:p>
          <a:p>
            <a:endParaRPr lang="hu-HU" sz="1200" b="1"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A változás következtében a </a:t>
            </a:r>
            <a:r>
              <a:rPr lang="hu-HU" sz="1200" b="1" kern="1200" dirty="0" err="1" smtClean="0">
                <a:solidFill>
                  <a:schemeClr val="tx1"/>
                </a:solidFill>
                <a:effectLst/>
                <a:latin typeface="+mn-lt"/>
                <a:ea typeface="+mn-ea"/>
                <a:cs typeface="+mn-cs"/>
              </a:rPr>
              <a:t>Jöt</a:t>
            </a:r>
            <a:r>
              <a:rPr lang="hu-HU" sz="1200" b="1" kern="1200" dirty="0" smtClean="0">
                <a:solidFill>
                  <a:schemeClr val="tx1"/>
                </a:solidFill>
                <a:effectLst/>
                <a:latin typeface="+mn-lt"/>
                <a:ea typeface="+mn-ea"/>
                <a:cs typeface="+mn-cs"/>
              </a:rPr>
              <a:t>. 3. § (1) bekezdés 29. pontja szerint jövedéki termék:</a:t>
            </a:r>
            <a:r>
              <a:rPr lang="hu-HU" sz="1200" kern="1200" dirty="0" smtClean="0">
                <a:solidFill>
                  <a:schemeClr val="tx1"/>
                </a:solidFill>
                <a:effectLst/>
                <a:latin typeface="+mn-lt"/>
                <a:ea typeface="+mn-ea"/>
                <a:cs typeface="+mn-cs"/>
              </a:rPr>
              <a:t> az energiatermék, a sör, a csendes és habzóbor, az egyéb csendes és habzó erjesztett ital, a köztes alkoholtermék, az alkoholtermék és a dohánygyártmány.</a:t>
            </a:r>
          </a:p>
          <a:p>
            <a:pPr marL="0" marR="0" indent="0" algn="just" defTabSz="914400" rtl="0" eaLnBrk="1" fontAlgn="auto" latinLnBrk="0" hangingPunct="1">
              <a:lnSpc>
                <a:spcPct val="100000"/>
              </a:lnSpc>
              <a:spcBef>
                <a:spcPts val="0"/>
              </a:spcBef>
              <a:spcAft>
                <a:spcPts val="0"/>
              </a:spcAft>
              <a:buClrTx/>
              <a:buSzTx/>
              <a:buFontTx/>
              <a:buNone/>
              <a:tabLst/>
              <a:defRPr/>
            </a:pPr>
            <a:endParaRPr lang="hu-HU"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A habzóbor alapvetően a régi </a:t>
            </a:r>
            <a:r>
              <a:rPr lang="hu-HU" sz="1200" kern="1200" dirty="0" err="1" smtClean="0">
                <a:solidFill>
                  <a:schemeClr val="tx1"/>
                </a:solidFill>
                <a:effectLst/>
                <a:latin typeface="+mn-lt"/>
                <a:ea typeface="+mn-ea"/>
                <a:cs typeface="+mn-cs"/>
              </a:rPr>
              <a:t>Jöt</a:t>
            </a:r>
            <a:r>
              <a:rPr lang="hu-HU" sz="1200" kern="1200" dirty="0" smtClean="0">
                <a:solidFill>
                  <a:schemeClr val="tx1"/>
                </a:solidFill>
                <a:effectLst/>
                <a:latin typeface="+mn-lt"/>
                <a:ea typeface="+mn-ea"/>
                <a:cs typeface="+mn-cs"/>
              </a:rPr>
              <a:t>. szerinti, szőlőborból készült pezsgő termékkört öleli fel, kiegészülve a kisebb nyomású, de azonos (hasonló) megjelenésű gyöngyöző borokkal.</a:t>
            </a:r>
          </a:p>
          <a:p>
            <a:pPr marL="0" marR="0" indent="0" algn="just" defTabSz="914400" rtl="0" eaLnBrk="1" fontAlgn="auto" latinLnBrk="0" hangingPunct="1">
              <a:lnSpc>
                <a:spcPct val="100000"/>
              </a:lnSpc>
              <a:spcBef>
                <a:spcPts val="0"/>
              </a:spcBef>
              <a:spcAft>
                <a:spcPts val="0"/>
              </a:spcAft>
              <a:buClrTx/>
              <a:buSzTx/>
              <a:buFontTx/>
              <a:buNone/>
              <a:tabLst/>
              <a:defRPr/>
            </a:pPr>
            <a:endParaRPr lang="hu-HU"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Az egyéb csendes erjesztett itala régi </a:t>
            </a:r>
            <a:r>
              <a:rPr lang="hu-HU" sz="1200" kern="1200" dirty="0" err="1" smtClean="0">
                <a:solidFill>
                  <a:schemeClr val="tx1"/>
                </a:solidFill>
                <a:effectLst/>
                <a:latin typeface="+mn-lt"/>
                <a:ea typeface="+mn-ea"/>
                <a:cs typeface="+mn-cs"/>
              </a:rPr>
              <a:t>Jöt</a:t>
            </a:r>
            <a:r>
              <a:rPr lang="hu-HU" sz="1200" kern="1200" dirty="0" smtClean="0">
                <a:solidFill>
                  <a:schemeClr val="tx1"/>
                </a:solidFill>
                <a:effectLst/>
                <a:latin typeface="+mn-lt"/>
                <a:ea typeface="+mn-ea"/>
                <a:cs typeface="+mn-cs"/>
              </a:rPr>
              <a:t>. szerinti egyéb bor feleltethető meg azzal a különbséggel, hogy a b) pontban kivételként megjelent az egyéb habzó erjesztett ital.</a:t>
            </a:r>
          </a:p>
          <a:p>
            <a:pPr marL="0" marR="0" indent="0" algn="just" defTabSz="914400" rtl="0" eaLnBrk="1" fontAlgn="auto" latinLnBrk="0" hangingPunct="1">
              <a:lnSpc>
                <a:spcPct val="100000"/>
              </a:lnSpc>
              <a:spcBef>
                <a:spcPts val="0"/>
              </a:spcBef>
              <a:spcAft>
                <a:spcPts val="0"/>
              </a:spcAft>
              <a:buClrTx/>
              <a:buSzTx/>
              <a:buFontTx/>
              <a:buNone/>
              <a:tabLst/>
              <a:defRPr/>
            </a:pPr>
            <a:endParaRPr lang="hu-HU"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A csendes bor gyakorlatilag a régi </a:t>
            </a:r>
            <a:r>
              <a:rPr lang="hu-HU" sz="1200" kern="1200" dirty="0" err="1" smtClean="0">
                <a:solidFill>
                  <a:schemeClr val="tx1"/>
                </a:solidFill>
                <a:effectLst/>
                <a:latin typeface="+mn-lt"/>
                <a:ea typeface="+mn-ea"/>
                <a:cs typeface="+mn-cs"/>
              </a:rPr>
              <a:t>Jöt</a:t>
            </a:r>
            <a:r>
              <a:rPr lang="hu-HU" sz="1200" kern="1200" dirty="0" smtClean="0">
                <a:solidFill>
                  <a:schemeClr val="tx1"/>
                </a:solidFill>
                <a:effectLst/>
                <a:latin typeface="+mn-lt"/>
                <a:ea typeface="+mn-ea"/>
                <a:cs typeface="+mn-cs"/>
              </a:rPr>
              <a:t>. szerinti szőlőbort fedi le, figyelembe véve a habzóbornál és az egyéb habzó erjesztett italnál kivételként támasztott termékek körét.</a:t>
            </a:r>
          </a:p>
          <a:p>
            <a:pPr algn="just"/>
            <a:endParaRPr lang="hu-HU" altLang="hu-HU" dirty="0" smtClean="0">
              <a:latin typeface="Times New Roman" panose="02020603050405020304" pitchFamily="18" charset="0"/>
              <a:cs typeface="Times New Roman" panose="02020603050405020304" pitchFamily="18" charset="0"/>
            </a:endParaRPr>
          </a:p>
        </p:txBody>
      </p:sp>
      <p:sp>
        <p:nvSpPr>
          <p:cNvPr id="4" name="Dia számának helye 3"/>
          <p:cNvSpPr>
            <a:spLocks noGrp="1"/>
          </p:cNvSpPr>
          <p:nvPr>
            <p:ph type="sldNum" sz="quarter" idx="5"/>
          </p:nvPr>
        </p:nvSpPr>
        <p:spPr/>
        <p:txBody>
          <a:bodyPr/>
          <a:lstStyle/>
          <a:p>
            <a:pPr>
              <a:defRPr/>
            </a:pPr>
            <a:fld id="{7EE562A1-7358-45D4-ACB8-BC055A6C5B4A}" type="slidenum">
              <a:rPr lang="hu-HU">
                <a:solidFill>
                  <a:prstClr val="black"/>
                </a:solidFill>
              </a:rPr>
              <a:pPr>
                <a:defRPr/>
              </a:pPr>
              <a:t>2</a:t>
            </a:fld>
            <a:endParaRPr lang="hu-HU">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Jegyzetek helye 2"/>
          <p:cNvSpPr>
            <a:spLocks noGrp="1"/>
          </p:cNvSpPr>
          <p:nvPr>
            <p:ph type="body" idx="1"/>
          </p:nvPr>
        </p:nvSpPr>
        <p:spPr bwMode="auto">
          <a:xfrm>
            <a:off x="663072" y="4609641"/>
            <a:ext cx="5447667" cy="44729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hu-HU" sz="1200" kern="1200" baseline="0" dirty="0" smtClean="0">
              <a:solidFill>
                <a:schemeClr val="tx1"/>
              </a:solidFill>
              <a:latin typeface="+mn-lt"/>
              <a:ea typeface="+mn-ea"/>
              <a:cs typeface="+mn-cs"/>
            </a:endParaRPr>
          </a:p>
        </p:txBody>
      </p:sp>
      <p:sp>
        <p:nvSpPr>
          <p:cNvPr id="4" name="Dia számának helye 3"/>
          <p:cNvSpPr>
            <a:spLocks noGrp="1"/>
          </p:cNvSpPr>
          <p:nvPr>
            <p:ph type="sldNum" sz="quarter" idx="5"/>
          </p:nvPr>
        </p:nvSpPr>
        <p:spPr/>
        <p:txBody>
          <a:bodyPr/>
          <a:lstStyle/>
          <a:p>
            <a:pPr>
              <a:defRPr/>
            </a:pPr>
            <a:fld id="{7EE562A1-7358-45D4-ACB8-BC055A6C5B4A}" type="slidenum">
              <a:rPr lang="hu-HU">
                <a:solidFill>
                  <a:prstClr val="black"/>
                </a:solidFill>
              </a:rPr>
              <a:pPr>
                <a:defRPr/>
              </a:pPr>
              <a:t>20</a:t>
            </a:fld>
            <a:endParaRPr lang="hu-HU">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Jegyzetek helye 2"/>
          <p:cNvSpPr>
            <a:spLocks noGrp="1"/>
          </p:cNvSpPr>
          <p:nvPr>
            <p:ph type="body" idx="1"/>
          </p:nvPr>
        </p:nvSpPr>
        <p:spPr bwMode="auto">
          <a:xfrm>
            <a:off x="663072" y="4609641"/>
            <a:ext cx="5447667" cy="44729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hu-HU" sz="1200" kern="1200" baseline="0" dirty="0" smtClean="0">
              <a:solidFill>
                <a:schemeClr val="tx1"/>
              </a:solidFill>
              <a:latin typeface="+mn-lt"/>
              <a:ea typeface="+mn-ea"/>
              <a:cs typeface="+mn-cs"/>
            </a:endParaRPr>
          </a:p>
        </p:txBody>
      </p:sp>
      <p:sp>
        <p:nvSpPr>
          <p:cNvPr id="4" name="Dia számának helye 3"/>
          <p:cNvSpPr>
            <a:spLocks noGrp="1"/>
          </p:cNvSpPr>
          <p:nvPr>
            <p:ph type="sldNum" sz="quarter" idx="5"/>
          </p:nvPr>
        </p:nvSpPr>
        <p:spPr/>
        <p:txBody>
          <a:bodyPr/>
          <a:lstStyle/>
          <a:p>
            <a:pPr>
              <a:defRPr/>
            </a:pPr>
            <a:fld id="{7EE562A1-7358-45D4-ACB8-BC055A6C5B4A}" type="slidenum">
              <a:rPr lang="hu-HU">
                <a:solidFill>
                  <a:prstClr val="black"/>
                </a:solidFill>
              </a:rPr>
              <a:pPr>
                <a:defRPr/>
              </a:pPr>
              <a:t>21</a:t>
            </a:fld>
            <a:endParaRPr lang="hu-HU">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smtClean="0"/>
          </a:p>
        </p:txBody>
      </p:sp>
      <p:sp>
        <p:nvSpPr>
          <p:cNvPr id="4" name="Dia számának helye 3"/>
          <p:cNvSpPr>
            <a:spLocks noGrp="1"/>
          </p:cNvSpPr>
          <p:nvPr>
            <p:ph type="sldNum" sz="quarter" idx="5"/>
          </p:nvPr>
        </p:nvSpPr>
        <p:spPr/>
        <p:txBody>
          <a:bodyPr/>
          <a:lstStyle/>
          <a:p>
            <a:pPr>
              <a:defRPr/>
            </a:pPr>
            <a:fld id="{554B1DD0-CB56-4239-9699-E047335AED91}" type="slidenum">
              <a:rPr lang="hu-HU" smtClean="0"/>
              <a:pPr>
                <a:defRPr/>
              </a:pPr>
              <a:t>22</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Jegyzetek helye 2"/>
          <p:cNvSpPr>
            <a:spLocks noGrp="1"/>
          </p:cNvSpPr>
          <p:nvPr>
            <p:ph type="body" idx="1"/>
          </p:nvPr>
        </p:nvSpPr>
        <p:spPr bwMode="auto">
          <a:xfrm>
            <a:off x="663072" y="4609641"/>
            <a:ext cx="5447667" cy="44729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Az egyszerűsített adóraktár engedélyesnek az általános szabályoktól eltérően </a:t>
            </a:r>
            <a:r>
              <a:rPr lang="hu-HU" sz="1200" u="sng" kern="1200" dirty="0" smtClean="0">
                <a:solidFill>
                  <a:schemeClr val="tx1"/>
                </a:solidFill>
                <a:effectLst/>
                <a:latin typeface="+mn-lt"/>
                <a:ea typeface="+mn-ea"/>
                <a:cs typeface="+mn-cs"/>
              </a:rPr>
              <a:t>nincs napi adatszolgáltatási kötelezettsége</a:t>
            </a:r>
            <a:r>
              <a:rPr lang="hu-HU" sz="1200" kern="1200" dirty="0" smtClean="0">
                <a:solidFill>
                  <a:schemeClr val="tx1"/>
                </a:solidFill>
                <a:effectLst/>
                <a:latin typeface="+mn-lt"/>
                <a:ea typeface="+mn-ea"/>
                <a:cs typeface="+mn-cs"/>
              </a:rPr>
              <a:t>, a tevékenységére vonatkozó </a:t>
            </a:r>
            <a:r>
              <a:rPr lang="hu-HU" sz="1200" u="sng" kern="1200" dirty="0" smtClean="0">
                <a:solidFill>
                  <a:schemeClr val="tx1"/>
                </a:solidFill>
                <a:effectLst/>
                <a:latin typeface="+mn-lt"/>
                <a:ea typeface="+mn-ea"/>
                <a:cs typeface="+mn-cs"/>
              </a:rPr>
              <a:t>elszámolást a hegyközségek felé kell teljesítenie</a:t>
            </a:r>
            <a:r>
              <a:rPr lang="hu-HU" sz="1200" kern="1200" dirty="0" smtClean="0">
                <a:solidFill>
                  <a:schemeClr val="tx1"/>
                </a:solidFill>
                <a:effectLst/>
                <a:latin typeface="+mn-lt"/>
                <a:ea typeface="+mn-ea"/>
                <a:cs typeface="+mn-cs"/>
              </a:rPr>
              <a:t>, s </a:t>
            </a:r>
            <a:r>
              <a:rPr lang="hu-HU" sz="1200" u="sng" kern="1200" dirty="0" smtClean="0">
                <a:solidFill>
                  <a:schemeClr val="tx1"/>
                </a:solidFill>
                <a:effectLst/>
                <a:latin typeface="+mn-lt"/>
                <a:ea typeface="+mn-ea"/>
                <a:cs typeface="+mn-cs"/>
              </a:rPr>
              <a:t>nem kötelező számára az elektronikus nyilvántartás vezetés</a:t>
            </a:r>
            <a:r>
              <a:rPr lang="hu-HU" sz="1200" kern="1200" dirty="0" smtClean="0">
                <a:solidFill>
                  <a:schemeClr val="tx1"/>
                </a:solidFill>
                <a:effectLst/>
                <a:latin typeface="+mn-lt"/>
                <a:ea typeface="+mn-ea"/>
                <a:cs typeface="+mn-cs"/>
              </a:rPr>
              <a:t>. </a:t>
            </a:r>
          </a:p>
          <a:p>
            <a:pPr algn="just"/>
            <a:endParaRPr lang="hu-HU" altLang="hu-HU" dirty="0" smtClean="0">
              <a:latin typeface="Times New Roman" panose="02020603050405020304" pitchFamily="18" charset="0"/>
              <a:cs typeface="Times New Roman" panose="02020603050405020304" pitchFamily="18" charset="0"/>
            </a:endParaRPr>
          </a:p>
        </p:txBody>
      </p:sp>
      <p:sp>
        <p:nvSpPr>
          <p:cNvPr id="4" name="Dia számának helye 3"/>
          <p:cNvSpPr>
            <a:spLocks noGrp="1"/>
          </p:cNvSpPr>
          <p:nvPr>
            <p:ph type="sldNum" sz="quarter" idx="5"/>
          </p:nvPr>
        </p:nvSpPr>
        <p:spPr/>
        <p:txBody>
          <a:bodyPr/>
          <a:lstStyle/>
          <a:p>
            <a:pPr>
              <a:defRPr/>
            </a:pPr>
            <a:fld id="{7EE562A1-7358-45D4-ACB8-BC055A6C5B4A}" type="slidenum">
              <a:rPr lang="hu-HU">
                <a:solidFill>
                  <a:prstClr val="black"/>
                </a:solidFill>
              </a:rPr>
              <a:pPr>
                <a:defRPr/>
              </a:pPr>
              <a:t>3</a:t>
            </a:fld>
            <a:endParaRPr lang="hu-HU">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Jegyzetek helye 2"/>
          <p:cNvSpPr>
            <a:spLocks noGrp="1"/>
          </p:cNvSpPr>
          <p:nvPr>
            <p:ph type="body" idx="1"/>
          </p:nvPr>
        </p:nvSpPr>
        <p:spPr bwMode="auto">
          <a:xfrm>
            <a:off x="663072" y="4609641"/>
            <a:ext cx="5447667" cy="44729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sz="1200" kern="1200" dirty="0" smtClean="0">
                <a:solidFill>
                  <a:schemeClr val="tx1"/>
                </a:solidFill>
                <a:effectLst/>
                <a:latin typeface="+mn-lt"/>
                <a:ea typeface="+mn-ea"/>
                <a:cs typeface="+mn-cs"/>
              </a:rPr>
              <a:t>Akik már korábban is rendelkeztek egyszerűsített adóraktári engedéllyel, azoknak nyilatkozatot kellett tenniük a tekintetben, hogy a továbbiakban kisüzemi bortermelőként vagy egyszerűsített adóraktári engedélyesként kívánnak továbbműködni.</a:t>
            </a:r>
            <a:r>
              <a:rPr lang="hu-HU" sz="1200" i="1" kern="1200" dirty="0" smtClean="0">
                <a:solidFill>
                  <a:schemeClr val="tx1"/>
                </a:solidFill>
                <a:effectLst/>
                <a:latin typeface="+mn-lt"/>
                <a:ea typeface="+mn-ea"/>
                <a:cs typeface="+mn-cs"/>
              </a:rPr>
              <a:t> (nyilatkozattétel határideje: 2017. május 15. volt.) </a:t>
            </a:r>
            <a:r>
              <a:rPr lang="hu-HU" sz="1200" kern="1200" dirty="0" smtClean="0">
                <a:solidFill>
                  <a:schemeClr val="tx1"/>
                </a:solidFill>
                <a:effectLst/>
                <a:latin typeface="+mn-lt"/>
                <a:ea typeface="+mn-ea"/>
                <a:cs typeface="+mn-cs"/>
              </a:rPr>
              <a:t>Az EAR engedély tervezetét 2017. május 31-ig a NAV elektronikusan megküldi az engedélyeseknek, amelyre június 9-ig lehet észrevételt tenni.</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 2017. július 1-től érvényes elektronikus engedélyét minden – feltételeknek megfelelő – engedélyes június 30-ig megkapja. A tevékenységüket kisüzemi bortermelőként tovább folytató személyek nem kapnak engedélyt.</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Az egyszerűsített adóraktár engedélyes az állami adó- és vámhatósággal elektronikus úton, ügyfélkapun keresztül tart kapcsolatot. Az engedélykérelem benyújtása, az engedélyben megadott adatokban bekövetkezett változás, kockázatos adózóként a jövedéki biztosítéknyújtás bejelentése elektronikus úton végezhető. Az egyszerűsített adóraktári engedély kiadása is elektronikus úton történik.</a:t>
            </a:r>
          </a:p>
          <a:p>
            <a:pPr marL="0" marR="0" indent="0" algn="just" defTabSz="914400" rtl="0" eaLnBrk="1" fontAlgn="auto" latinLnBrk="0" hangingPunct="1">
              <a:lnSpc>
                <a:spcPct val="100000"/>
              </a:lnSpc>
              <a:spcBef>
                <a:spcPts val="0"/>
              </a:spcBef>
              <a:spcAft>
                <a:spcPts val="0"/>
              </a:spcAft>
              <a:buClrTx/>
              <a:buSzTx/>
              <a:buFontTx/>
              <a:buNone/>
              <a:tabLst/>
              <a:defRPr/>
            </a:pPr>
            <a:endParaRPr lang="hu-HU" sz="1200" kern="1200" baseline="0" dirty="0" smtClean="0">
              <a:solidFill>
                <a:schemeClr val="tx1"/>
              </a:solidFill>
              <a:latin typeface="+mn-lt"/>
              <a:ea typeface="+mn-ea"/>
              <a:cs typeface="+mn-cs"/>
            </a:endParaRPr>
          </a:p>
        </p:txBody>
      </p:sp>
      <p:sp>
        <p:nvSpPr>
          <p:cNvPr id="4" name="Dia számának helye 3"/>
          <p:cNvSpPr>
            <a:spLocks noGrp="1"/>
          </p:cNvSpPr>
          <p:nvPr>
            <p:ph type="sldNum" sz="quarter" idx="5"/>
          </p:nvPr>
        </p:nvSpPr>
        <p:spPr/>
        <p:txBody>
          <a:bodyPr/>
          <a:lstStyle/>
          <a:p>
            <a:pPr>
              <a:defRPr/>
            </a:pPr>
            <a:fld id="{7EE562A1-7358-45D4-ACB8-BC055A6C5B4A}" type="slidenum">
              <a:rPr lang="hu-HU">
                <a:solidFill>
                  <a:prstClr val="black"/>
                </a:solidFill>
              </a:rPr>
              <a:pPr>
                <a:defRPr/>
              </a:pPr>
              <a:t>4</a:t>
            </a:fld>
            <a:endParaRPr lang="hu-HU">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Jegyzetek helye 2"/>
          <p:cNvSpPr>
            <a:spLocks noGrp="1"/>
          </p:cNvSpPr>
          <p:nvPr>
            <p:ph type="body" idx="1"/>
          </p:nvPr>
        </p:nvSpPr>
        <p:spPr bwMode="auto">
          <a:xfrm>
            <a:off x="663072" y="4609641"/>
            <a:ext cx="5447667" cy="44729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sz="1200" kern="1200" dirty="0" smtClean="0">
                <a:solidFill>
                  <a:schemeClr val="tx1"/>
                </a:solidFill>
                <a:effectLst/>
                <a:latin typeface="+mn-lt"/>
                <a:ea typeface="+mn-ea"/>
                <a:cs typeface="+mn-cs"/>
              </a:rPr>
              <a:t>Egyszerűsített adóraktárban előállítható, tárolható csendes bor, csendes borból előállított egyéb csendes erjesztett italnak minősülő palackozott fröccs és a saját előállítású csendes borból maximum 10 000 liter készlet erejéig palackos erjesztéssel készült habzóbor. Egyszerűsített adóraktárban a fenti termékeken túl más jövedéki termék (sör, más habzó bor, más egyéb csendes vagy habzó erjesztett ital, köztes alkoholtermék, </a:t>
            </a:r>
            <a:r>
              <a:rPr lang="hu-HU" sz="1200" kern="1200" dirty="0" err="1" smtClean="0">
                <a:solidFill>
                  <a:schemeClr val="tx1"/>
                </a:solidFill>
                <a:effectLst/>
                <a:latin typeface="+mn-lt"/>
                <a:ea typeface="+mn-ea"/>
                <a:cs typeface="+mn-cs"/>
              </a:rPr>
              <a:t>alkoholtermék</a:t>
            </a:r>
            <a:r>
              <a:rPr lang="hu-HU" sz="1200" kern="1200" dirty="0" smtClean="0">
                <a:solidFill>
                  <a:schemeClr val="tx1"/>
                </a:solidFill>
                <a:effectLst/>
                <a:latin typeface="+mn-lt"/>
                <a:ea typeface="+mn-ea"/>
                <a:cs typeface="+mn-cs"/>
              </a:rPr>
              <a:t>) nem állítható elő, nem tárolható és nem palackozható. Az egyszerűsített adóraktár engedélyes palackos erjesztésű habzóbor kivételével, csendes bort bérmunkában előállíthat, kiszerelhet (palackozás), tárolhat.</a:t>
            </a:r>
          </a:p>
          <a:p>
            <a:r>
              <a:rPr lang="hu-HU" sz="1200" u="sng" kern="1200" dirty="0" smtClean="0">
                <a:solidFill>
                  <a:schemeClr val="tx1"/>
                </a:solidFill>
                <a:effectLst/>
                <a:latin typeface="+mn-lt"/>
                <a:ea typeface="+mn-ea"/>
                <a:cs typeface="+mn-cs"/>
              </a:rPr>
              <a:t>fröccs</a:t>
            </a:r>
            <a:r>
              <a:rPr lang="hu-HU" sz="1200" kern="1200" dirty="0" smtClean="0">
                <a:solidFill>
                  <a:schemeClr val="tx1"/>
                </a:solidFill>
                <a:effectLst/>
                <a:latin typeface="+mn-lt"/>
                <a:ea typeface="+mn-ea"/>
                <a:cs typeface="+mn-cs"/>
              </a:rPr>
              <a:t>: csendes bor és hozzáadott ízesítés nélküli szénsavas víz 8,5 térfogatszázalékot meg nem haladó alkoholtartalmú, olyan kiszerelt keveréke esetében, amelyben a csendes bor aránya meghaladja az 50%-ot</a:t>
            </a:r>
          </a:p>
          <a:p>
            <a:pPr algn="just"/>
            <a:endParaRPr lang="hu-HU" altLang="hu-HU" dirty="0" smtClean="0">
              <a:latin typeface="Times New Roman" panose="02020603050405020304" pitchFamily="18" charset="0"/>
              <a:cs typeface="Times New Roman" panose="02020603050405020304" pitchFamily="18" charset="0"/>
            </a:endParaRPr>
          </a:p>
        </p:txBody>
      </p:sp>
      <p:sp>
        <p:nvSpPr>
          <p:cNvPr id="4" name="Dia számának helye 3"/>
          <p:cNvSpPr>
            <a:spLocks noGrp="1"/>
          </p:cNvSpPr>
          <p:nvPr>
            <p:ph type="sldNum" sz="quarter" idx="5"/>
          </p:nvPr>
        </p:nvSpPr>
        <p:spPr/>
        <p:txBody>
          <a:bodyPr/>
          <a:lstStyle/>
          <a:p>
            <a:pPr>
              <a:defRPr/>
            </a:pPr>
            <a:fld id="{7EE562A1-7358-45D4-ACB8-BC055A6C5B4A}" type="slidenum">
              <a:rPr lang="hu-HU">
                <a:solidFill>
                  <a:prstClr val="black"/>
                </a:solidFill>
              </a:rPr>
              <a:pPr>
                <a:defRPr/>
              </a:pPr>
              <a:t>5</a:t>
            </a:fld>
            <a:endParaRPr lang="hu-HU">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Jegyzetek helye 2"/>
          <p:cNvSpPr>
            <a:spLocks noGrp="1"/>
          </p:cNvSpPr>
          <p:nvPr>
            <p:ph type="body" idx="1"/>
          </p:nvPr>
        </p:nvSpPr>
        <p:spPr bwMode="auto">
          <a:xfrm>
            <a:off x="663072" y="4609641"/>
            <a:ext cx="5447667" cy="44729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Saját előállítású csendes borból maximum 10 000 literes készlet erejéig palackos erjesztésű habzóbort lehet előállítani. </a:t>
            </a:r>
            <a:r>
              <a:rPr lang="hu-HU" sz="1200" i="1" kern="1200" dirty="0" smtClean="0">
                <a:solidFill>
                  <a:schemeClr val="tx1"/>
                </a:solidFill>
                <a:effectLst/>
                <a:latin typeface="+mn-lt"/>
                <a:ea typeface="+mn-ea"/>
                <a:cs typeface="+mn-cs"/>
              </a:rPr>
              <a:t>(</a:t>
            </a:r>
            <a:r>
              <a:rPr lang="hu-HU" sz="1200" i="1" kern="1200" dirty="0" err="1" smtClean="0">
                <a:solidFill>
                  <a:schemeClr val="tx1"/>
                </a:solidFill>
                <a:effectLst/>
                <a:latin typeface="+mn-lt"/>
                <a:ea typeface="+mn-ea"/>
                <a:cs typeface="+mn-cs"/>
              </a:rPr>
              <a:t>max</a:t>
            </a:r>
            <a:r>
              <a:rPr lang="hu-HU" sz="1200" i="1" kern="1200" dirty="0" smtClean="0">
                <a:solidFill>
                  <a:schemeClr val="tx1"/>
                </a:solidFill>
                <a:effectLst/>
                <a:latin typeface="+mn-lt"/>
                <a:ea typeface="+mn-ea"/>
                <a:cs typeface="+mn-cs"/>
              </a:rPr>
              <a:t>. 10 000 liter habzóbort állíthat elő, ÉS a készlet nem haladhatja meg ezt a mennyiséget. azaz, ha már van neki készleten habzóbor ( pl. 500 liter) előző évről, akkor az adott évben annyival kevesebb habzóbort (9500 liter) állíthat elő)</a:t>
            </a:r>
            <a:endParaRPr lang="hu-HU"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hu-HU" sz="1200" kern="1200" dirty="0" smtClean="0">
              <a:solidFill>
                <a:schemeClr val="tx1"/>
              </a:solidFill>
              <a:latin typeface="+mn-lt"/>
              <a:ea typeface="+mn-ea"/>
              <a:cs typeface="+mn-cs"/>
            </a:endParaRPr>
          </a:p>
        </p:txBody>
      </p:sp>
      <p:sp>
        <p:nvSpPr>
          <p:cNvPr id="4" name="Dia számának helye 3"/>
          <p:cNvSpPr>
            <a:spLocks noGrp="1"/>
          </p:cNvSpPr>
          <p:nvPr>
            <p:ph type="sldNum" sz="quarter" idx="5"/>
          </p:nvPr>
        </p:nvSpPr>
        <p:spPr/>
        <p:txBody>
          <a:bodyPr/>
          <a:lstStyle/>
          <a:p>
            <a:pPr>
              <a:defRPr/>
            </a:pPr>
            <a:fld id="{7EE562A1-7358-45D4-ACB8-BC055A6C5B4A}" type="slidenum">
              <a:rPr lang="hu-HU">
                <a:solidFill>
                  <a:prstClr val="black"/>
                </a:solidFill>
              </a:rPr>
              <a:pPr>
                <a:defRPr/>
              </a:pPr>
              <a:t>6</a:t>
            </a:fld>
            <a:endParaRPr lang="hu-HU">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Jegyzetek helye 2"/>
          <p:cNvSpPr>
            <a:spLocks noGrp="1"/>
          </p:cNvSpPr>
          <p:nvPr>
            <p:ph type="body" idx="1"/>
          </p:nvPr>
        </p:nvSpPr>
        <p:spPr bwMode="auto">
          <a:xfrm>
            <a:off x="663072" y="4609641"/>
            <a:ext cx="5447667" cy="44729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5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Az egyszerűsített adóraktár engedélyesnek a palackos erjesztésű habzóborra nem kell jövedéki biztosítékot nyújtani, amíg az Art. szerint nem minősül kockázatos adózónak. Kockázatos adózóként a jövedéki biztosíték összege 250 ezer forint.</a:t>
            </a: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gn="just">
              <a:lnSpc>
                <a:spcPct val="150000"/>
              </a:lnSpc>
            </a:pPr>
            <a:endParaRPr lang="hu-HU" altLang="hu-HU" sz="1200" dirty="0" smtClean="0">
              <a:latin typeface="Times New Roman" panose="02020603050405020304" pitchFamily="18" charset="0"/>
              <a:cs typeface="Times New Roman" panose="02020603050405020304" pitchFamily="18" charset="0"/>
            </a:endParaRPr>
          </a:p>
        </p:txBody>
      </p:sp>
      <p:sp>
        <p:nvSpPr>
          <p:cNvPr id="4" name="Dia számának helye 3"/>
          <p:cNvSpPr>
            <a:spLocks noGrp="1"/>
          </p:cNvSpPr>
          <p:nvPr>
            <p:ph type="sldNum" sz="quarter" idx="5"/>
          </p:nvPr>
        </p:nvSpPr>
        <p:spPr/>
        <p:txBody>
          <a:bodyPr/>
          <a:lstStyle/>
          <a:p>
            <a:pPr>
              <a:defRPr/>
            </a:pPr>
            <a:fld id="{7EE562A1-7358-45D4-ACB8-BC055A6C5B4A}" type="slidenum">
              <a:rPr lang="hu-HU">
                <a:solidFill>
                  <a:prstClr val="black"/>
                </a:solidFill>
              </a:rPr>
              <a:pPr>
                <a:defRPr/>
              </a:pPr>
              <a:t>7</a:t>
            </a:fld>
            <a:endParaRPr lang="hu-HU">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Jegyzetek helye 2"/>
          <p:cNvSpPr>
            <a:spLocks noGrp="1"/>
          </p:cNvSpPr>
          <p:nvPr>
            <p:ph type="body" idx="1"/>
          </p:nvPr>
        </p:nvSpPr>
        <p:spPr bwMode="auto">
          <a:xfrm>
            <a:off x="663072" y="4609641"/>
            <a:ext cx="5447667" cy="44729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sz="1200" b="1" kern="1200" dirty="0" smtClean="0">
                <a:solidFill>
                  <a:schemeClr val="tx1"/>
                </a:solidFill>
                <a:effectLst/>
                <a:latin typeface="+mn-lt"/>
                <a:ea typeface="+mn-ea"/>
                <a:cs typeface="+mn-cs"/>
              </a:rPr>
              <a:t>(Egyszerűsített adóraktári engedély feltétele)</a:t>
            </a:r>
            <a:endParaRPr lang="hu-HU" sz="1200"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Az egyszerűsített adóraktári engedély személyi és tárgyi feltételekhez kötött. A kérelmet benyújtó gazdálkodóval szembeni követelmény, hogy nem állhat csőd-, felszámolási vagy végelszámolási eljárás alatt, nem lehet meg nem fizetett köztartozása, tb-járulék tartozása részletfizetési vagy fizetési halasztás kivételével, rendelkezzen a tevékenység végzéséhez előírt hatósági engedéllyel, és a kérelmező, vagy a kérelmező vezetője, vezető tisztségviselője büntetlen előéletűnek minősüljön. </a:t>
            </a:r>
            <a:endParaRPr lang="hu-HU" sz="1200" kern="1200" dirty="0" smtClean="0">
              <a:solidFill>
                <a:schemeClr val="tx1"/>
              </a:solidFill>
              <a:effectLst/>
              <a:latin typeface="+mn-lt"/>
              <a:ea typeface="+mn-ea"/>
              <a:cs typeface="+mn-cs"/>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gn="just">
              <a:lnSpc>
                <a:spcPct val="150000"/>
              </a:lnSpc>
            </a:pPr>
            <a:endParaRPr lang="hu-HU" altLang="hu-HU" sz="1200" dirty="0" smtClean="0">
              <a:latin typeface="Times New Roman" panose="02020603050405020304" pitchFamily="18" charset="0"/>
              <a:cs typeface="Times New Roman" panose="02020603050405020304" pitchFamily="18" charset="0"/>
            </a:endParaRPr>
          </a:p>
        </p:txBody>
      </p:sp>
      <p:sp>
        <p:nvSpPr>
          <p:cNvPr id="4" name="Dia számának helye 3"/>
          <p:cNvSpPr>
            <a:spLocks noGrp="1"/>
          </p:cNvSpPr>
          <p:nvPr>
            <p:ph type="sldNum" sz="quarter" idx="5"/>
          </p:nvPr>
        </p:nvSpPr>
        <p:spPr/>
        <p:txBody>
          <a:bodyPr/>
          <a:lstStyle/>
          <a:p>
            <a:pPr>
              <a:defRPr/>
            </a:pPr>
            <a:fld id="{7EE562A1-7358-45D4-ACB8-BC055A6C5B4A}" type="slidenum">
              <a:rPr lang="hu-HU">
                <a:solidFill>
                  <a:prstClr val="black"/>
                </a:solidFill>
              </a:rPr>
              <a:pPr>
                <a:defRPr/>
              </a:pPr>
              <a:t>8</a:t>
            </a:fld>
            <a:endParaRPr lang="hu-HU">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Jegyzetek helye 2"/>
          <p:cNvSpPr>
            <a:spLocks noGrp="1"/>
          </p:cNvSpPr>
          <p:nvPr>
            <p:ph type="body" idx="1"/>
          </p:nvPr>
        </p:nvSpPr>
        <p:spPr bwMode="auto">
          <a:xfrm>
            <a:off x="663072" y="4609641"/>
            <a:ext cx="5447667" cy="44729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50000"/>
              </a:lnSpc>
              <a:spcBef>
                <a:spcPts val="0"/>
              </a:spcBef>
              <a:spcAft>
                <a:spcPts val="0"/>
              </a:spcAft>
              <a:buClrTx/>
              <a:buSzTx/>
              <a:buFontTx/>
              <a:buNone/>
              <a:tabLst/>
              <a:defRPr/>
            </a:pPr>
            <a:r>
              <a:rPr lang="hu-HU" sz="1200" i="1" kern="1200" dirty="0" smtClean="0">
                <a:solidFill>
                  <a:schemeClr val="tx1"/>
                </a:solidFill>
                <a:effectLst/>
                <a:latin typeface="+mn-lt"/>
                <a:ea typeface="+mn-ea"/>
                <a:cs typeface="+mn-cs"/>
              </a:rPr>
              <a:t>Az egyszerűsített adóraktári engedély kérelemhez csatolni kell az adóraktári telephelyként használt ingatlan, helyiség használati jogcímét igazoló okiratot, a borászati üzemengedély adatait tartalmazó listát, a papír alapú okmányok (borkísérő okmány, egyszerűsített kísérő okmány) aláírására jogosult személyek közokiratba foglalt aláírás mintáját. Ez kiváltható az állami adó- és vámhatóság képviselőjének jelenlétében adott aláírás mintával. Az engedélyezés feltételeinek helyszíni ellenőrzésekor a kérelmezőnek be kell mutatnia az adóraktári telephelyről készített helyszínrajzot, a tárolóedények helyének, azonosító jelének és űrtartalmának feltüntetésével. A helyszínrajzot elektronikus formában is az állami adó- és vámhatóság rendelkezésére kell bocsátani. </a:t>
            </a:r>
            <a:endParaRPr lang="hu-HU" sz="1200" kern="1200" dirty="0" smtClean="0">
              <a:solidFill>
                <a:schemeClr val="tx1"/>
              </a:solidFill>
              <a:effectLst/>
              <a:latin typeface="+mn-lt"/>
              <a:ea typeface="+mn-ea"/>
              <a:cs typeface="+mn-cs"/>
            </a:endParaRPr>
          </a:p>
          <a:p>
            <a:endParaRPr lang="hu-HU" sz="1200" b="1"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Nem adható engedély arra a telephelyre ahol </a:t>
            </a:r>
            <a:r>
              <a:rPr lang="hu-HU" sz="1200" kern="1200" dirty="0" smtClean="0">
                <a:solidFill>
                  <a:schemeClr val="tx1"/>
                </a:solidFill>
                <a:effectLst/>
                <a:latin typeface="+mn-lt"/>
                <a:ea typeface="+mn-ea"/>
                <a:cs typeface="+mn-cs"/>
              </a:rPr>
              <a:t>a kérelmezőnek a </a:t>
            </a:r>
            <a:r>
              <a:rPr lang="hu-HU" sz="1200" kern="1200" dirty="0" err="1" smtClean="0">
                <a:solidFill>
                  <a:schemeClr val="tx1"/>
                </a:solidFill>
                <a:effectLst/>
                <a:latin typeface="+mn-lt"/>
                <a:ea typeface="+mn-ea"/>
                <a:cs typeface="+mn-cs"/>
              </a:rPr>
              <a:t>Jöt</a:t>
            </a:r>
            <a:r>
              <a:rPr lang="hu-HU" sz="1200" kern="1200" dirty="0" smtClean="0">
                <a:solidFill>
                  <a:schemeClr val="tx1"/>
                </a:solidFill>
                <a:effectLst/>
                <a:latin typeface="+mn-lt"/>
                <a:ea typeface="+mn-ea"/>
                <a:cs typeface="+mn-cs"/>
              </a:rPr>
              <a:t>. hatálya alá tartozó korábbi tevékenységével összefüggésben megállapított adó-, bírság-, pótléktartozás vagy zárjegyhiánnyal kapcsolatos tartozása van. </a:t>
            </a:r>
          </a:p>
          <a:p>
            <a:r>
              <a:rPr lang="hu-HU" sz="1200" i="1" kern="1200" dirty="0" smtClean="0">
                <a:solidFill>
                  <a:schemeClr val="tx1"/>
                </a:solidFill>
                <a:effectLst/>
                <a:latin typeface="+mn-lt"/>
                <a:ea typeface="+mn-ea"/>
                <a:cs typeface="+mn-cs"/>
              </a:rPr>
              <a:t>Az engedélyezés további feltétele a jövedéki termékek előállításához, felhasználásához és biztonságos tárolásához szükséges tárgyi feltételek biztosítása, és az állami adó- és vámhatósággal kapcsolatot tartó személy kijelölése és bejelentése. </a:t>
            </a:r>
            <a:endParaRPr lang="hu-HU" sz="1200"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Tekintettel arra, hogy a nyilvántartásra és annak vezetésére vonatkozó előírásokat nem a </a:t>
            </a:r>
            <a:r>
              <a:rPr lang="hu-HU" sz="1200" i="1" kern="1200" dirty="0" err="1" smtClean="0">
                <a:solidFill>
                  <a:schemeClr val="tx1"/>
                </a:solidFill>
                <a:effectLst/>
                <a:latin typeface="+mn-lt"/>
                <a:ea typeface="+mn-ea"/>
                <a:cs typeface="+mn-cs"/>
              </a:rPr>
              <a:t>Jöt</a:t>
            </a:r>
            <a:r>
              <a:rPr lang="hu-HU" sz="1200" i="1" kern="1200" dirty="0" smtClean="0">
                <a:solidFill>
                  <a:schemeClr val="tx1"/>
                </a:solidFill>
                <a:effectLst/>
                <a:latin typeface="+mn-lt"/>
                <a:ea typeface="+mn-ea"/>
                <a:cs typeface="+mn-cs"/>
              </a:rPr>
              <a:t>., hanem az agrárpolitikáért felelős miniszter rendelete tartalmazza, ezért az engedélyezési eljárás erre nem terjed ki. </a:t>
            </a:r>
            <a:endParaRPr lang="hu-HU" sz="1200"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Az egyszerűsített adóraktári engedély iránti kérelmet elektronikus úton, a NAV_J31 „Kérelem a </a:t>
            </a:r>
            <a:r>
              <a:rPr lang="hu-HU" sz="1200" i="1" kern="1200" dirty="0" err="1" smtClean="0">
                <a:solidFill>
                  <a:schemeClr val="tx1"/>
                </a:solidFill>
                <a:effectLst/>
                <a:latin typeface="+mn-lt"/>
                <a:ea typeface="+mn-ea"/>
                <a:cs typeface="+mn-cs"/>
              </a:rPr>
              <a:t>Jöt</a:t>
            </a:r>
            <a:r>
              <a:rPr lang="hu-HU" sz="1200" i="1" kern="1200" dirty="0" smtClean="0">
                <a:solidFill>
                  <a:schemeClr val="tx1"/>
                </a:solidFill>
                <a:effectLst/>
                <a:latin typeface="+mn-lt"/>
                <a:ea typeface="+mn-ea"/>
                <a:cs typeface="+mn-cs"/>
              </a:rPr>
              <a:t>. szerinti tevékenységek engedélyezésére” nyomtatványon kell benyújtani az állami adó- és vámhatóságnak. Az engedélyben megadott adatok változását is ezen a nyomtatványon kell teljesíteni a változást követő nyolc napon belül. </a:t>
            </a:r>
            <a:endParaRPr lang="hu-HU" sz="1200"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Amennyiben a kérelmező kockázatos adónak minősül, és az engedély kérelemben palackos erjesztésű habzóbor előállítása is szerepel, az engedélykérelemmel együtt a jövedéki biztosíték nyújtására vonatkozó NAV_J38 „Kérelem a felajánlott jövedéki biztosíték elfogadására..” nyomtatványt is köteles benyújtani, és a jövedéki biztosítékot az állami adó- és vámhatóság rendelkezésre bocsátani. </a:t>
            </a:r>
            <a:endParaRPr lang="hu-HU" sz="1200" kern="1200" dirty="0" smtClean="0">
              <a:solidFill>
                <a:schemeClr val="tx1"/>
              </a:solidFill>
              <a:effectLst/>
              <a:latin typeface="+mn-lt"/>
              <a:ea typeface="+mn-ea"/>
              <a:cs typeface="+mn-cs"/>
            </a:endParaRPr>
          </a:p>
          <a:p>
            <a:pPr>
              <a:lnSpc>
                <a:spcPct val="150000"/>
              </a:lnSpc>
            </a:pPr>
            <a:endParaRPr lang="hu-HU" sz="1200" kern="1200" dirty="0" smtClean="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Dia számának helye 3"/>
          <p:cNvSpPr>
            <a:spLocks noGrp="1"/>
          </p:cNvSpPr>
          <p:nvPr>
            <p:ph type="sldNum" sz="quarter" idx="5"/>
          </p:nvPr>
        </p:nvSpPr>
        <p:spPr/>
        <p:txBody>
          <a:bodyPr/>
          <a:lstStyle/>
          <a:p>
            <a:pPr>
              <a:defRPr/>
            </a:pPr>
            <a:fld id="{7EE562A1-7358-45D4-ACB8-BC055A6C5B4A}" type="slidenum">
              <a:rPr lang="hu-HU">
                <a:solidFill>
                  <a:prstClr val="black"/>
                </a:solidFill>
              </a:rPr>
              <a:pPr>
                <a:defRPr/>
              </a:pPr>
              <a:t>9</a:t>
            </a:fld>
            <a:endParaRPr lang="hu-HU">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605A3CCF-1AFB-400F-AA1B-410A74F73A4A}" type="datetimeFigureOut">
              <a:rPr lang="hu-HU" smtClean="0"/>
              <a:pPr/>
              <a:t>2017.05.26.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61234AB-A433-4E14-81B0-B4B1FB4A0A0E}" type="slidenum">
              <a:rPr lang="hu-HU" smtClean="0"/>
              <a:pPr/>
              <a:t>‹#›</a:t>
            </a:fld>
            <a:endParaRPr lang="hu-HU"/>
          </a:p>
        </p:txBody>
      </p:sp>
    </p:spTree>
    <p:extLst>
      <p:ext uri="{BB962C8B-B14F-4D97-AF65-F5344CB8AC3E}">
        <p14:creationId xmlns:p14="http://schemas.microsoft.com/office/powerpoint/2010/main" val="2991105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05A3CCF-1AFB-400F-AA1B-410A74F73A4A}" type="datetimeFigureOut">
              <a:rPr lang="hu-HU" smtClean="0"/>
              <a:pPr/>
              <a:t>2017.05.26.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61234AB-A433-4E14-81B0-B4B1FB4A0A0E}" type="slidenum">
              <a:rPr lang="hu-HU" smtClean="0"/>
              <a:pPr/>
              <a:t>‹#›</a:t>
            </a:fld>
            <a:endParaRPr lang="hu-HU"/>
          </a:p>
        </p:txBody>
      </p:sp>
    </p:spTree>
    <p:extLst>
      <p:ext uri="{BB962C8B-B14F-4D97-AF65-F5344CB8AC3E}">
        <p14:creationId xmlns:p14="http://schemas.microsoft.com/office/powerpoint/2010/main" val="84789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05A3CCF-1AFB-400F-AA1B-410A74F73A4A}" type="datetimeFigureOut">
              <a:rPr lang="hu-HU" smtClean="0"/>
              <a:pPr/>
              <a:t>2017.05.26.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61234AB-A433-4E14-81B0-B4B1FB4A0A0E}" type="slidenum">
              <a:rPr lang="hu-HU" smtClean="0"/>
              <a:pPr/>
              <a:t>‹#›</a:t>
            </a:fld>
            <a:endParaRPr lang="hu-HU"/>
          </a:p>
        </p:txBody>
      </p:sp>
    </p:spTree>
    <p:extLst>
      <p:ext uri="{BB962C8B-B14F-4D97-AF65-F5344CB8AC3E}">
        <p14:creationId xmlns:p14="http://schemas.microsoft.com/office/powerpoint/2010/main" val="304093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05A3CCF-1AFB-400F-AA1B-410A74F73A4A}" type="datetimeFigureOut">
              <a:rPr lang="hu-HU" smtClean="0"/>
              <a:pPr/>
              <a:t>2017.05.26.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61234AB-A433-4E14-81B0-B4B1FB4A0A0E}" type="slidenum">
              <a:rPr lang="hu-HU" smtClean="0"/>
              <a:pPr/>
              <a:t>‹#›</a:t>
            </a:fld>
            <a:endParaRPr lang="hu-HU"/>
          </a:p>
        </p:txBody>
      </p:sp>
    </p:spTree>
    <p:extLst>
      <p:ext uri="{BB962C8B-B14F-4D97-AF65-F5344CB8AC3E}">
        <p14:creationId xmlns:p14="http://schemas.microsoft.com/office/powerpoint/2010/main" val="2087105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605A3CCF-1AFB-400F-AA1B-410A74F73A4A}" type="datetimeFigureOut">
              <a:rPr lang="hu-HU" smtClean="0"/>
              <a:pPr/>
              <a:t>2017.05.26.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61234AB-A433-4E14-81B0-B4B1FB4A0A0E}" type="slidenum">
              <a:rPr lang="hu-HU" smtClean="0"/>
              <a:pPr/>
              <a:t>‹#›</a:t>
            </a:fld>
            <a:endParaRPr lang="hu-HU"/>
          </a:p>
        </p:txBody>
      </p:sp>
    </p:spTree>
    <p:extLst>
      <p:ext uri="{BB962C8B-B14F-4D97-AF65-F5344CB8AC3E}">
        <p14:creationId xmlns:p14="http://schemas.microsoft.com/office/powerpoint/2010/main" val="3561079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605A3CCF-1AFB-400F-AA1B-410A74F73A4A}" type="datetimeFigureOut">
              <a:rPr lang="hu-HU" smtClean="0"/>
              <a:pPr/>
              <a:t>2017.05.26.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61234AB-A433-4E14-81B0-B4B1FB4A0A0E}" type="slidenum">
              <a:rPr lang="hu-HU" smtClean="0"/>
              <a:pPr/>
              <a:t>‹#›</a:t>
            </a:fld>
            <a:endParaRPr lang="hu-HU"/>
          </a:p>
        </p:txBody>
      </p:sp>
    </p:spTree>
    <p:extLst>
      <p:ext uri="{BB962C8B-B14F-4D97-AF65-F5344CB8AC3E}">
        <p14:creationId xmlns:p14="http://schemas.microsoft.com/office/powerpoint/2010/main" val="3029937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605A3CCF-1AFB-400F-AA1B-410A74F73A4A}" type="datetimeFigureOut">
              <a:rPr lang="hu-HU" smtClean="0"/>
              <a:pPr/>
              <a:t>2017.05.26.</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561234AB-A433-4E14-81B0-B4B1FB4A0A0E}" type="slidenum">
              <a:rPr lang="hu-HU" smtClean="0"/>
              <a:pPr/>
              <a:t>‹#›</a:t>
            </a:fld>
            <a:endParaRPr lang="hu-HU"/>
          </a:p>
        </p:txBody>
      </p:sp>
    </p:spTree>
    <p:extLst>
      <p:ext uri="{BB962C8B-B14F-4D97-AF65-F5344CB8AC3E}">
        <p14:creationId xmlns:p14="http://schemas.microsoft.com/office/powerpoint/2010/main" val="55080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605A3CCF-1AFB-400F-AA1B-410A74F73A4A}" type="datetimeFigureOut">
              <a:rPr lang="hu-HU" smtClean="0"/>
              <a:pPr/>
              <a:t>2017.05.26.</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561234AB-A433-4E14-81B0-B4B1FB4A0A0E}" type="slidenum">
              <a:rPr lang="hu-HU" smtClean="0"/>
              <a:pPr/>
              <a:t>‹#›</a:t>
            </a:fld>
            <a:endParaRPr lang="hu-HU"/>
          </a:p>
        </p:txBody>
      </p:sp>
    </p:spTree>
    <p:extLst>
      <p:ext uri="{BB962C8B-B14F-4D97-AF65-F5344CB8AC3E}">
        <p14:creationId xmlns:p14="http://schemas.microsoft.com/office/powerpoint/2010/main" val="177201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605A3CCF-1AFB-400F-AA1B-410A74F73A4A}" type="datetimeFigureOut">
              <a:rPr lang="hu-HU" smtClean="0"/>
              <a:pPr/>
              <a:t>2017.05.26.</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561234AB-A433-4E14-81B0-B4B1FB4A0A0E}" type="slidenum">
              <a:rPr lang="hu-HU" smtClean="0"/>
              <a:pPr/>
              <a:t>‹#›</a:t>
            </a:fld>
            <a:endParaRPr lang="hu-HU"/>
          </a:p>
        </p:txBody>
      </p:sp>
    </p:spTree>
    <p:extLst>
      <p:ext uri="{BB962C8B-B14F-4D97-AF65-F5344CB8AC3E}">
        <p14:creationId xmlns:p14="http://schemas.microsoft.com/office/powerpoint/2010/main" val="229115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605A3CCF-1AFB-400F-AA1B-410A74F73A4A}" type="datetimeFigureOut">
              <a:rPr lang="hu-HU" smtClean="0"/>
              <a:pPr/>
              <a:t>2017.05.26.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61234AB-A433-4E14-81B0-B4B1FB4A0A0E}" type="slidenum">
              <a:rPr lang="hu-HU" smtClean="0"/>
              <a:pPr/>
              <a:t>‹#›</a:t>
            </a:fld>
            <a:endParaRPr lang="hu-HU"/>
          </a:p>
        </p:txBody>
      </p:sp>
    </p:spTree>
    <p:extLst>
      <p:ext uri="{BB962C8B-B14F-4D97-AF65-F5344CB8AC3E}">
        <p14:creationId xmlns:p14="http://schemas.microsoft.com/office/powerpoint/2010/main" val="2421511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605A3CCF-1AFB-400F-AA1B-410A74F73A4A}" type="datetimeFigureOut">
              <a:rPr lang="hu-HU" smtClean="0"/>
              <a:pPr/>
              <a:t>2017.05.26.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61234AB-A433-4E14-81B0-B4B1FB4A0A0E}" type="slidenum">
              <a:rPr lang="hu-HU" smtClean="0"/>
              <a:pPr/>
              <a:t>‹#›</a:t>
            </a:fld>
            <a:endParaRPr lang="hu-HU"/>
          </a:p>
        </p:txBody>
      </p:sp>
    </p:spTree>
    <p:extLst>
      <p:ext uri="{BB962C8B-B14F-4D97-AF65-F5344CB8AC3E}">
        <p14:creationId xmlns:p14="http://schemas.microsoft.com/office/powerpoint/2010/main" val="144246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A3CCF-1AFB-400F-AA1B-410A74F73A4A}" type="datetimeFigureOut">
              <a:rPr lang="hu-HU" smtClean="0"/>
              <a:pPr/>
              <a:t>2017.05.26.</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234AB-A433-4E14-81B0-B4B1FB4A0A0E}" type="slidenum">
              <a:rPr lang="hu-HU" smtClean="0"/>
              <a:pPr/>
              <a:t>‹#›</a:t>
            </a:fld>
            <a:endParaRPr lang="hu-HU"/>
          </a:p>
        </p:txBody>
      </p:sp>
    </p:spTree>
    <p:extLst>
      <p:ext uri="{BB962C8B-B14F-4D97-AF65-F5344CB8AC3E}">
        <p14:creationId xmlns:p14="http://schemas.microsoft.com/office/powerpoint/2010/main" val="218344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 y="8241"/>
            <a:ext cx="9132124" cy="6840000"/>
          </a:xfrm>
          <a:prstGeom prst="rect">
            <a:avLst/>
          </a:prstGeom>
        </p:spPr>
      </p:pic>
      <p:sp>
        <p:nvSpPr>
          <p:cNvPr id="2" name="Cím 1"/>
          <p:cNvSpPr>
            <a:spLocks noGrp="1"/>
          </p:cNvSpPr>
          <p:nvPr>
            <p:ph type="ctrTitle"/>
          </p:nvPr>
        </p:nvSpPr>
        <p:spPr>
          <a:xfrm>
            <a:off x="0" y="2708920"/>
            <a:ext cx="8892480" cy="1296144"/>
          </a:xfrm>
          <a:effectLst>
            <a:outerShdw blurRad="50800" dist="38100" dir="2700000" algn="tl" rotWithShape="0">
              <a:prstClr val="black">
                <a:alpha val="40000"/>
              </a:prstClr>
            </a:outerShdw>
          </a:effectLst>
        </p:spPr>
        <p:txBody>
          <a:bodyPr>
            <a:normAutofit fontScale="90000"/>
          </a:bodyPr>
          <a:lstStyle/>
          <a:p>
            <a:pPr>
              <a:defRPr/>
            </a:pPr>
            <a:r>
              <a:rPr lang="hu-HU" b="1" i="1" dirty="0">
                <a:solidFill>
                  <a:schemeClr val="bg1"/>
                </a:solidFill>
              </a:rPr>
              <a:t> A jövedéki adóról szóló 2016. évi LXVIII. törvény </a:t>
            </a:r>
          </a:p>
        </p:txBody>
      </p:sp>
      <p:sp>
        <p:nvSpPr>
          <p:cNvPr id="3" name="Alcím 2"/>
          <p:cNvSpPr>
            <a:spLocks noGrp="1"/>
          </p:cNvSpPr>
          <p:nvPr>
            <p:ph type="subTitle" idx="1"/>
          </p:nvPr>
        </p:nvSpPr>
        <p:spPr>
          <a:xfrm>
            <a:off x="251520" y="4005064"/>
            <a:ext cx="8892480" cy="504056"/>
          </a:xfrm>
        </p:spPr>
        <p:txBody>
          <a:bodyPr>
            <a:normAutofit fontScale="25000" lnSpcReduction="20000"/>
          </a:bodyPr>
          <a:lstStyle/>
          <a:p>
            <a:r>
              <a:rPr lang="sv-SE" sz="2800" dirty="0">
                <a:solidFill>
                  <a:schemeClr val="tx1"/>
                </a:solidFill>
              </a:rPr>
              <a:t> </a:t>
            </a:r>
            <a:r>
              <a:rPr lang="hu-HU" sz="11200" b="1" i="1" dirty="0" smtClean="0">
                <a:solidFill>
                  <a:schemeClr val="tx1"/>
                </a:solidFill>
              </a:rPr>
              <a:t>Egyszerűsített adóraktár, kisüzemi bortermelő</a:t>
            </a:r>
            <a:endParaRPr lang="hu-HU" sz="11200" b="1" dirty="0">
              <a:solidFill>
                <a:schemeClr val="tx1"/>
              </a:solidFill>
              <a:ea typeface="+mj-ea"/>
              <a:cs typeface="+mj-cs"/>
            </a:endParaRPr>
          </a:p>
        </p:txBody>
      </p:sp>
      <p:sp>
        <p:nvSpPr>
          <p:cNvPr id="6" name="Szövegdoboz 5"/>
          <p:cNvSpPr txBox="1"/>
          <p:nvPr/>
        </p:nvSpPr>
        <p:spPr>
          <a:xfrm>
            <a:off x="179389" y="5084763"/>
            <a:ext cx="5112691" cy="1815882"/>
          </a:xfrm>
          <a:prstGeom prst="rect">
            <a:avLst/>
          </a:prstGeom>
          <a:noFill/>
        </p:spPr>
        <p:txBody>
          <a:bodyPr wrap="square">
            <a:spAutoFit/>
          </a:bodyPr>
          <a:lstStyle/>
          <a:p>
            <a:pPr lvl="0">
              <a:defRPr/>
            </a:pPr>
            <a:r>
              <a:rPr lang="hu-HU" sz="2000" b="1" i="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Berta János</a:t>
            </a:r>
            <a:endParaRPr lang="hu-HU" sz="2000" b="1"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defRPr/>
            </a:pPr>
            <a:r>
              <a:rPr lang="hu-HU" sz="2000" b="1"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pénzügyőr alezredes </a:t>
            </a:r>
          </a:p>
          <a:p>
            <a:pPr lvl="0">
              <a:defRPr/>
            </a:pPr>
            <a:endParaRPr lang="hu-HU" sz="1200"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defRPr/>
            </a:pPr>
            <a:r>
              <a:rPr lang="hu-HU" sz="2000"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NAV </a:t>
            </a:r>
            <a:r>
              <a:rPr lang="hu-HU" sz="2000" i="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BKMAVI Jövedéki </a:t>
            </a:r>
            <a:r>
              <a:rPr lang="hu-HU" sz="2000"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Főosztály</a:t>
            </a:r>
            <a:endParaRPr lang="hu-HU" sz="2000" i="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defRPr/>
            </a:pPr>
            <a:endParaRPr lang="hu-HU" sz="2000"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defRPr/>
            </a:pPr>
            <a:endParaRPr lang="hu-HU" sz="20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4496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Kép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27384"/>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églalap 7"/>
          <p:cNvSpPr/>
          <p:nvPr/>
        </p:nvSpPr>
        <p:spPr>
          <a:xfrm>
            <a:off x="1165225" y="3011488"/>
            <a:ext cx="6813550" cy="9223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102870" rIns="102870" bIns="102870" spcCol="1270" anchor="ctr"/>
          <a:lstStyle/>
          <a:p>
            <a:pPr defTabSz="1200150">
              <a:lnSpc>
                <a:spcPct val="90000"/>
              </a:lnSpc>
              <a:spcAft>
                <a:spcPct val="35000"/>
              </a:spcAft>
              <a:defRPr/>
            </a:pPr>
            <a:endParaRPr lang="hu-HU" sz="2700" dirty="0">
              <a:solidFill>
                <a:prstClr val="black">
                  <a:hueOff val="0"/>
                  <a:satOff val="0"/>
                  <a:lumOff val="0"/>
                  <a:alphaOff val="0"/>
                </a:prstClr>
              </a:solidFill>
              <a:latin typeface="Times New Roman" pitchFamily="18" charset="0"/>
              <a:cs typeface="Times New Roman" pitchFamily="18" charset="0"/>
            </a:endParaRPr>
          </a:p>
        </p:txBody>
      </p:sp>
      <p:sp>
        <p:nvSpPr>
          <p:cNvPr id="16388" name="Téglalap 1"/>
          <p:cNvSpPr>
            <a:spLocks noChangeArrowheads="1"/>
          </p:cNvSpPr>
          <p:nvPr/>
        </p:nvSpPr>
        <p:spPr bwMode="auto">
          <a:xfrm>
            <a:off x="179388" y="1233488"/>
            <a:ext cx="85201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842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lgn="just" eaLnBrk="1" hangingPunct="1">
              <a:spcBef>
                <a:spcPct val="0"/>
              </a:spcBef>
              <a:spcAft>
                <a:spcPts val="600"/>
              </a:spcAft>
              <a:buClr>
                <a:srgbClr val="000000"/>
              </a:buClr>
              <a:buFont typeface="Arial" charset="0"/>
              <a:buNone/>
            </a:pPr>
            <a:endParaRPr lang="hu-HU" altLang="hu-HU" sz="1200">
              <a:solidFill>
                <a:srgbClr val="000000"/>
              </a:solidFill>
              <a:latin typeface="Times New Roman" pitchFamily="18" charset="0"/>
              <a:cs typeface="Times New Roman" pitchFamily="18" charset="0"/>
            </a:endParaRPr>
          </a:p>
          <a:p>
            <a:pPr lvl="1" algn="just" eaLnBrk="1" hangingPunct="1">
              <a:spcBef>
                <a:spcPct val="0"/>
              </a:spcBef>
              <a:spcAft>
                <a:spcPts val="600"/>
              </a:spcAft>
              <a:buClr>
                <a:srgbClr val="000000"/>
              </a:buClr>
              <a:buFont typeface="Arial" charset="0"/>
              <a:buNone/>
            </a:pPr>
            <a:endParaRPr lang="hu-HU" altLang="hu-HU" sz="1200">
              <a:solidFill>
                <a:srgbClr val="000000"/>
              </a:solidFill>
              <a:latin typeface="Times New Roman" pitchFamily="18" charset="0"/>
              <a:cs typeface="Times New Roman" pitchFamily="18" charset="0"/>
            </a:endParaRPr>
          </a:p>
        </p:txBody>
      </p:sp>
      <p:sp>
        <p:nvSpPr>
          <p:cNvPr id="4" name="Tartalom helye 3"/>
          <p:cNvSpPr>
            <a:spLocks noGrp="1"/>
          </p:cNvSpPr>
          <p:nvPr>
            <p:ph idx="1"/>
          </p:nvPr>
        </p:nvSpPr>
        <p:spPr>
          <a:xfrm>
            <a:off x="506164" y="1052736"/>
            <a:ext cx="8314308" cy="5616624"/>
          </a:xfrm>
        </p:spPr>
        <p:txBody>
          <a:bodyPr>
            <a:normAutofit/>
          </a:bodyPr>
          <a:lstStyle/>
          <a:p>
            <a:pPr marL="273050" lvl="0" indent="-273050" algn="just">
              <a:spcBef>
                <a:spcPts val="0"/>
              </a:spcBef>
              <a:spcAft>
                <a:spcPts val="600"/>
              </a:spcAft>
              <a:buFont typeface="Wingdings" panose="05000000000000000000" pitchFamily="2" charset="2"/>
              <a:buChar char="§"/>
            </a:pPr>
            <a:r>
              <a:rPr lang="hu-HU" sz="2400" b="1" dirty="0">
                <a:solidFill>
                  <a:schemeClr val="tx2"/>
                </a:solidFill>
                <a:latin typeface="Times New Roman" panose="02020603050405020304" pitchFamily="18" charset="0"/>
                <a:cs typeface="Times New Roman" panose="02020603050405020304" pitchFamily="18" charset="0"/>
              </a:rPr>
              <a:t>N</a:t>
            </a:r>
            <a:r>
              <a:rPr lang="hu-HU" sz="2400" b="1" dirty="0" smtClean="0">
                <a:solidFill>
                  <a:schemeClr val="tx2"/>
                </a:solidFill>
                <a:latin typeface="Times New Roman" panose="02020603050405020304" pitchFamily="18" charset="0"/>
                <a:cs typeface="Times New Roman" panose="02020603050405020304" pitchFamily="18" charset="0"/>
              </a:rPr>
              <a:t>incs </a:t>
            </a:r>
            <a:r>
              <a:rPr lang="hu-HU" sz="2400" b="1" dirty="0">
                <a:solidFill>
                  <a:schemeClr val="tx2"/>
                </a:solidFill>
                <a:latin typeface="Times New Roman" panose="02020603050405020304" pitchFamily="18" charset="0"/>
                <a:cs typeface="Times New Roman" panose="02020603050405020304" pitchFamily="18" charset="0"/>
              </a:rPr>
              <a:t>napi adatszolgáltatási kötelezettség </a:t>
            </a:r>
          </a:p>
          <a:p>
            <a:pPr marL="273050" lvl="0" indent="-273050" algn="just">
              <a:spcBef>
                <a:spcPts val="0"/>
              </a:spcBef>
              <a:spcAft>
                <a:spcPts val="600"/>
              </a:spcAft>
              <a:buFont typeface="Wingdings" panose="05000000000000000000" pitchFamily="2" charset="2"/>
              <a:buChar char="§"/>
            </a:pPr>
            <a:r>
              <a:rPr lang="hu-HU" sz="2400" b="1" dirty="0" smtClean="0">
                <a:solidFill>
                  <a:schemeClr val="tx2"/>
                </a:solidFill>
                <a:latin typeface="Times New Roman" panose="02020603050405020304" pitchFamily="18" charset="0"/>
                <a:cs typeface="Times New Roman" panose="02020603050405020304" pitchFamily="18" charset="0"/>
              </a:rPr>
              <a:t>Évente </a:t>
            </a:r>
            <a:r>
              <a:rPr lang="hu-HU" sz="2400" b="1" dirty="0">
                <a:solidFill>
                  <a:schemeClr val="tx2"/>
                </a:solidFill>
                <a:latin typeface="Times New Roman" panose="02020603050405020304" pitchFamily="18" charset="0"/>
                <a:cs typeface="Times New Roman" panose="02020603050405020304" pitchFamily="18" charset="0"/>
              </a:rPr>
              <a:t>egyszer, a borpiaci év végén </a:t>
            </a:r>
          </a:p>
          <a:p>
            <a:pPr marL="530225" lvl="1" algn="just">
              <a:spcBef>
                <a:spcPts val="0"/>
              </a:spcBef>
              <a:spcAft>
                <a:spcPts val="600"/>
              </a:spcAft>
              <a:buFont typeface="Arial" panose="020B0604020202020204" pitchFamily="34" charset="0"/>
              <a:buChar char="•"/>
            </a:pPr>
            <a:r>
              <a:rPr lang="hu-HU" sz="2000" dirty="0">
                <a:solidFill>
                  <a:schemeClr val="tx2"/>
                </a:solidFill>
                <a:latin typeface="Times New Roman" panose="02020603050405020304" pitchFamily="18" charset="0"/>
                <a:cs typeface="Times New Roman" panose="02020603050405020304" pitchFamily="18" charset="0"/>
              </a:rPr>
              <a:t>hegyközségnek </a:t>
            </a:r>
            <a:r>
              <a:rPr lang="hu-HU" sz="2000" dirty="0" smtClean="0">
                <a:solidFill>
                  <a:schemeClr val="tx2"/>
                </a:solidFill>
                <a:latin typeface="Times New Roman" panose="02020603050405020304" pitchFamily="18" charset="0"/>
                <a:cs typeface="Times New Roman" panose="02020603050405020304" pitchFamily="18" charset="0"/>
              </a:rPr>
              <a:t>az </a:t>
            </a:r>
            <a:r>
              <a:rPr lang="hu-HU" sz="2000" dirty="0" err="1" smtClean="0">
                <a:latin typeface="Times New Roman" panose="02020603050405020304" pitchFamily="18" charset="0"/>
                <a:cs typeface="Times New Roman" panose="02020603050405020304" pitchFamily="18" charset="0"/>
              </a:rPr>
              <a:t>ISZBIR</a:t>
            </a:r>
            <a:r>
              <a:rPr lang="hu-HU" sz="2000" dirty="0" err="1" smtClean="0">
                <a:solidFill>
                  <a:schemeClr val="tx2"/>
                </a:solidFill>
                <a:latin typeface="Times New Roman" panose="02020603050405020304" pitchFamily="18" charset="0"/>
                <a:cs typeface="Times New Roman" panose="02020603050405020304" pitchFamily="18" charset="0"/>
              </a:rPr>
              <a:t>-en</a:t>
            </a:r>
            <a:r>
              <a:rPr lang="hu-HU" sz="2000" dirty="0" smtClean="0">
                <a:solidFill>
                  <a:schemeClr val="tx2"/>
                </a:solidFill>
                <a:latin typeface="Times New Roman" panose="02020603050405020304" pitchFamily="18" charset="0"/>
                <a:cs typeface="Times New Roman" panose="02020603050405020304" pitchFamily="18" charset="0"/>
              </a:rPr>
              <a:t> </a:t>
            </a:r>
            <a:r>
              <a:rPr lang="hu-HU" sz="2000" dirty="0">
                <a:solidFill>
                  <a:schemeClr val="tx2"/>
                </a:solidFill>
                <a:latin typeface="Times New Roman" panose="02020603050405020304" pitchFamily="18" charset="0"/>
                <a:cs typeface="Times New Roman" panose="02020603050405020304" pitchFamily="18" charset="0"/>
              </a:rPr>
              <a:t>keresztül </a:t>
            </a:r>
          </a:p>
          <a:p>
            <a:pPr marL="903288" lvl="2" indent="-320675" algn="just">
              <a:spcBef>
                <a:spcPts val="0"/>
              </a:spcBef>
              <a:spcAft>
                <a:spcPts val="600"/>
              </a:spcAft>
              <a:buFont typeface="Wingdings" panose="05000000000000000000" pitchFamily="2" charset="2"/>
              <a:buChar char="ü"/>
            </a:pPr>
            <a:r>
              <a:rPr lang="hu-HU" sz="2000" dirty="0">
                <a:solidFill>
                  <a:schemeClr val="tx2"/>
                </a:solidFill>
                <a:latin typeface="Times New Roman" panose="02020603050405020304" pitchFamily="18" charset="0"/>
                <a:cs typeface="Times New Roman" panose="02020603050405020304" pitchFamily="18" charset="0"/>
              </a:rPr>
              <a:t>saját termelésű és vásárolt szőlőmennyisége,</a:t>
            </a:r>
          </a:p>
          <a:p>
            <a:pPr marL="903288" lvl="2" indent="-320675" algn="just">
              <a:spcBef>
                <a:spcPts val="0"/>
              </a:spcBef>
              <a:spcAft>
                <a:spcPts val="600"/>
              </a:spcAft>
              <a:buFont typeface="Wingdings" panose="05000000000000000000" pitchFamily="2" charset="2"/>
              <a:buChar char="ü"/>
            </a:pPr>
            <a:r>
              <a:rPr lang="hu-HU" sz="2000" dirty="0">
                <a:solidFill>
                  <a:schemeClr val="tx2"/>
                </a:solidFill>
                <a:latin typeface="Times New Roman" panose="02020603050405020304" pitchFamily="18" charset="0"/>
                <a:cs typeface="Times New Roman" panose="02020603050405020304" pitchFamily="18" charset="0"/>
              </a:rPr>
              <a:t>előállított, tárolt, kitárolt csendes és habzó bor </a:t>
            </a:r>
            <a:r>
              <a:rPr lang="hu-HU" sz="2000" dirty="0" smtClean="0">
                <a:solidFill>
                  <a:schemeClr val="tx2"/>
                </a:solidFill>
                <a:latin typeface="Times New Roman" panose="02020603050405020304" pitchFamily="18" charset="0"/>
                <a:cs typeface="Times New Roman" panose="02020603050405020304" pitchFamily="18" charset="0"/>
              </a:rPr>
              <a:t>mennyisége,</a:t>
            </a:r>
            <a:endParaRPr lang="hu-HU" sz="2000" dirty="0">
              <a:solidFill>
                <a:schemeClr val="tx2"/>
              </a:solidFill>
              <a:latin typeface="Times New Roman" panose="02020603050405020304" pitchFamily="18" charset="0"/>
              <a:cs typeface="Times New Roman" panose="02020603050405020304" pitchFamily="18" charset="0"/>
            </a:endParaRPr>
          </a:p>
          <a:p>
            <a:pPr marL="903288" lvl="2" indent="-320675" algn="just">
              <a:spcBef>
                <a:spcPts val="0"/>
              </a:spcBef>
              <a:spcAft>
                <a:spcPts val="600"/>
              </a:spcAft>
              <a:buFont typeface="Wingdings" panose="05000000000000000000" pitchFamily="2" charset="2"/>
              <a:buChar char="ü"/>
            </a:pPr>
            <a:r>
              <a:rPr lang="hu-HU" sz="2000" dirty="0">
                <a:solidFill>
                  <a:schemeClr val="tx2"/>
                </a:solidFill>
                <a:latin typeface="Times New Roman" panose="02020603050405020304" pitchFamily="18" charset="0"/>
                <a:cs typeface="Times New Roman" panose="02020603050405020304" pitchFamily="18" charset="0"/>
              </a:rPr>
              <a:t> készletváltozások (pl. beszerzés, bérmunka, melléktermék</a:t>
            </a:r>
            <a:r>
              <a:rPr lang="hu-HU" sz="2000" dirty="0" smtClean="0">
                <a:solidFill>
                  <a:schemeClr val="tx2"/>
                </a:solidFill>
                <a:latin typeface="Times New Roman" panose="02020603050405020304" pitchFamily="18" charset="0"/>
                <a:cs typeface="Times New Roman" panose="02020603050405020304" pitchFamily="18" charset="0"/>
              </a:rPr>
              <a:t>),</a:t>
            </a:r>
            <a:endParaRPr lang="hu-HU" sz="2000" dirty="0">
              <a:solidFill>
                <a:schemeClr val="tx2"/>
              </a:solidFill>
              <a:latin typeface="Times New Roman" panose="02020603050405020304" pitchFamily="18" charset="0"/>
              <a:cs typeface="Times New Roman" panose="02020603050405020304" pitchFamily="18" charset="0"/>
            </a:endParaRPr>
          </a:p>
          <a:p>
            <a:pPr marL="903288" lvl="2" indent="-320675" algn="just">
              <a:spcBef>
                <a:spcPts val="0"/>
              </a:spcBef>
              <a:spcAft>
                <a:spcPts val="600"/>
              </a:spcAft>
              <a:buFont typeface="Wingdings" panose="05000000000000000000" pitchFamily="2" charset="2"/>
              <a:buChar char="ü"/>
            </a:pPr>
            <a:r>
              <a:rPr lang="hu-HU" sz="2000" dirty="0">
                <a:solidFill>
                  <a:schemeClr val="tx2"/>
                </a:solidFill>
                <a:latin typeface="Times New Roman" panose="02020603050405020304" pitchFamily="18" charset="0"/>
                <a:cs typeface="Times New Roman" panose="02020603050405020304" pitchFamily="18" charset="0"/>
              </a:rPr>
              <a:t>borpiaci év tényleges zárókészlete </a:t>
            </a:r>
          </a:p>
          <a:p>
            <a:pPr marL="903288" lvl="2" indent="-320675" algn="just">
              <a:spcBef>
                <a:spcPts val="0"/>
              </a:spcBef>
              <a:spcAft>
                <a:spcPts val="600"/>
              </a:spcAft>
              <a:buFont typeface="Wingdings" panose="05000000000000000000" pitchFamily="2" charset="2"/>
              <a:buChar char="ü"/>
            </a:pPr>
            <a:r>
              <a:rPr lang="hu-HU" sz="2000" dirty="0">
                <a:solidFill>
                  <a:schemeClr val="tx2"/>
                </a:solidFill>
                <a:latin typeface="Times New Roman" panose="02020603050405020304" pitchFamily="18" charset="0"/>
                <a:cs typeface="Times New Roman" panose="02020603050405020304" pitchFamily="18" charset="0"/>
              </a:rPr>
              <a:t>hivatalos zár készletelszámolás</a:t>
            </a:r>
          </a:p>
          <a:p>
            <a:pPr marL="530225" lvl="1" algn="just">
              <a:spcBef>
                <a:spcPts val="0"/>
              </a:spcBef>
              <a:spcAft>
                <a:spcPts val="600"/>
              </a:spcAft>
              <a:buFont typeface="Arial" panose="020B0604020202020204" pitchFamily="34" charset="0"/>
              <a:buChar char="•"/>
            </a:pPr>
            <a:r>
              <a:rPr lang="hu-HU" sz="2000" dirty="0" smtClean="0">
                <a:solidFill>
                  <a:schemeClr val="tx2"/>
                </a:solidFill>
                <a:latin typeface="Times New Roman" panose="02020603050405020304" pitchFamily="18" charset="0"/>
                <a:cs typeface="Times New Roman" panose="02020603050405020304" pitchFamily="18" charset="0"/>
              </a:rPr>
              <a:t>adóbevallás, adófizetési </a:t>
            </a:r>
            <a:r>
              <a:rPr lang="hu-HU" sz="2000" dirty="0">
                <a:solidFill>
                  <a:schemeClr val="tx2"/>
                </a:solidFill>
                <a:latin typeface="Times New Roman" panose="02020603050405020304" pitchFamily="18" charset="0"/>
                <a:cs typeface="Times New Roman" panose="02020603050405020304" pitchFamily="18" charset="0"/>
              </a:rPr>
              <a:t>kötelezettség </a:t>
            </a:r>
          </a:p>
          <a:p>
            <a:pPr marL="903288" lvl="2" indent="-320675" algn="just">
              <a:lnSpc>
                <a:spcPct val="125000"/>
              </a:lnSpc>
              <a:spcBef>
                <a:spcPts val="0"/>
              </a:spcBef>
              <a:spcAft>
                <a:spcPts val="600"/>
              </a:spcAft>
              <a:buFont typeface="Wingdings" panose="05000000000000000000" pitchFamily="2" charset="2"/>
              <a:buChar char="ü"/>
            </a:pPr>
            <a:r>
              <a:rPr lang="hu-HU" sz="2000" dirty="0">
                <a:solidFill>
                  <a:schemeClr val="tx2"/>
                </a:solidFill>
                <a:latin typeface="Times New Roman" panose="02020603050405020304" pitchFamily="18" charset="0"/>
                <a:cs typeface="Times New Roman" panose="02020603050405020304" pitchFamily="18" charset="0"/>
              </a:rPr>
              <a:t>szabadforgalomba bocsátott palackos erjesztésű habzóbor </a:t>
            </a:r>
            <a:r>
              <a:rPr lang="hu-HU" sz="2000" dirty="0" smtClean="0">
                <a:solidFill>
                  <a:schemeClr val="tx2"/>
                </a:solidFill>
                <a:latin typeface="Times New Roman" panose="02020603050405020304" pitchFamily="18" charset="0"/>
                <a:cs typeface="Times New Roman" panose="02020603050405020304" pitchFamily="18" charset="0"/>
              </a:rPr>
              <a:t>után</a:t>
            </a:r>
          </a:p>
          <a:p>
            <a:pPr marL="273050" lvl="0" indent="-273050" algn="just">
              <a:spcBef>
                <a:spcPts val="0"/>
              </a:spcBef>
              <a:spcAft>
                <a:spcPts val="600"/>
              </a:spcAft>
              <a:buFont typeface="Wingdings" panose="05000000000000000000" pitchFamily="2" charset="2"/>
              <a:buChar char="§"/>
            </a:pPr>
            <a:r>
              <a:rPr lang="hu-HU" sz="2400" b="1" dirty="0">
                <a:solidFill>
                  <a:schemeClr val="tx2"/>
                </a:solidFill>
                <a:latin typeface="Times New Roman" panose="02020603050405020304" pitchFamily="18" charset="0"/>
                <a:cs typeface="Times New Roman" panose="02020603050405020304" pitchFamily="18" charset="0"/>
              </a:rPr>
              <a:t>B</a:t>
            </a:r>
            <a:r>
              <a:rPr lang="hu-HU" sz="2400" b="1" dirty="0" smtClean="0">
                <a:solidFill>
                  <a:schemeClr val="tx2"/>
                </a:solidFill>
                <a:latin typeface="Times New Roman" panose="02020603050405020304" pitchFamily="18" charset="0"/>
                <a:cs typeface="Times New Roman" panose="02020603050405020304" pitchFamily="18" charset="0"/>
              </a:rPr>
              <a:t>ejelentési </a:t>
            </a:r>
            <a:r>
              <a:rPr lang="hu-HU" sz="2400" b="1" dirty="0">
                <a:solidFill>
                  <a:schemeClr val="tx2"/>
                </a:solidFill>
                <a:latin typeface="Times New Roman" panose="02020603050405020304" pitchFamily="18" charset="0"/>
                <a:cs typeface="Times New Roman" panose="02020603050405020304" pitchFamily="18" charset="0"/>
              </a:rPr>
              <a:t>kötelezettség</a:t>
            </a:r>
          </a:p>
          <a:p>
            <a:pPr marL="530225" lvl="1" algn="just">
              <a:spcBef>
                <a:spcPts val="0"/>
              </a:spcBef>
              <a:spcAft>
                <a:spcPts val="600"/>
              </a:spcAft>
              <a:buFont typeface="Arial" panose="020B0604020202020204" pitchFamily="34" charset="0"/>
              <a:buChar char="•"/>
            </a:pPr>
            <a:r>
              <a:rPr lang="hu-HU" sz="2000" dirty="0">
                <a:solidFill>
                  <a:schemeClr val="tx2"/>
                </a:solidFill>
                <a:latin typeface="Times New Roman" panose="02020603050405020304" pitchFamily="18" charset="0"/>
                <a:cs typeface="Times New Roman" panose="02020603050405020304" pitchFamily="18" charset="0"/>
              </a:rPr>
              <a:t>engedélyben megadott adatok változásáról - 5 napon belül a területileg illetékes vámhatóság </a:t>
            </a:r>
            <a:r>
              <a:rPr lang="hu-HU" sz="2000" dirty="0" smtClean="0">
                <a:solidFill>
                  <a:schemeClr val="tx2"/>
                </a:solidFill>
                <a:latin typeface="Times New Roman" panose="02020603050405020304" pitchFamily="18" charset="0"/>
                <a:cs typeface="Times New Roman" panose="02020603050405020304" pitchFamily="18" charset="0"/>
              </a:rPr>
              <a:t>részére</a:t>
            </a:r>
          </a:p>
          <a:p>
            <a:pPr marL="530225" lvl="1" algn="just">
              <a:spcBef>
                <a:spcPts val="0"/>
              </a:spcBef>
              <a:spcAft>
                <a:spcPts val="600"/>
              </a:spcAft>
              <a:buFont typeface="Arial" panose="020B0604020202020204" pitchFamily="34" charset="0"/>
              <a:buChar char="•"/>
            </a:pPr>
            <a:r>
              <a:rPr lang="hu-HU" sz="2000" dirty="0">
                <a:solidFill>
                  <a:schemeClr val="tx2"/>
                </a:solidFill>
                <a:latin typeface="Times New Roman" panose="02020603050405020304" pitchFamily="18" charset="0"/>
                <a:cs typeface="Times New Roman" panose="02020603050405020304" pitchFamily="18" charset="0"/>
              </a:rPr>
              <a:t>t</a:t>
            </a:r>
            <a:r>
              <a:rPr lang="hu-HU" sz="2000" dirty="0" smtClean="0">
                <a:solidFill>
                  <a:schemeClr val="tx2"/>
                </a:solidFill>
                <a:latin typeface="Times New Roman" panose="02020603050405020304" pitchFamily="18" charset="0"/>
                <a:cs typeface="Times New Roman" panose="02020603050405020304" pitchFamily="18" charset="0"/>
              </a:rPr>
              <a:t>ermelői borkimérés kitelepüléséről</a:t>
            </a:r>
            <a:endParaRPr lang="hu-HU" sz="2000" dirty="0">
              <a:solidFill>
                <a:schemeClr val="tx2"/>
              </a:solidFill>
              <a:latin typeface="Times New Roman" panose="02020603050405020304" pitchFamily="18" charset="0"/>
              <a:cs typeface="Times New Roman" panose="02020603050405020304" pitchFamily="18" charset="0"/>
            </a:endParaRPr>
          </a:p>
        </p:txBody>
      </p:sp>
      <p:pic>
        <p:nvPicPr>
          <p:cNvPr id="10" name="Kép 16" descr="NAV_hosszu_logo_RGB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 y="142875"/>
            <a:ext cx="128428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ím 1"/>
          <p:cNvSpPr txBox="1">
            <a:spLocks/>
          </p:cNvSpPr>
          <p:nvPr/>
        </p:nvSpPr>
        <p:spPr>
          <a:xfrm>
            <a:off x="1547813" y="116458"/>
            <a:ext cx="7488237" cy="7922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hu-HU" sz="2800" b="1" dirty="0">
                <a:solidFill>
                  <a:srgbClr val="002060"/>
                </a:solidFill>
                <a:latin typeface="Times New Roman" pitchFamily="18" charset="0"/>
                <a:cs typeface="Times New Roman" pitchFamily="18" charset="0"/>
              </a:rPr>
              <a:t>Egyszerűsített </a:t>
            </a:r>
            <a:r>
              <a:rPr lang="hu-HU" sz="2800" b="1" dirty="0" smtClean="0">
                <a:solidFill>
                  <a:srgbClr val="002060"/>
                </a:solidFill>
                <a:latin typeface="Times New Roman" pitchFamily="18" charset="0"/>
                <a:cs typeface="Times New Roman" pitchFamily="18" charset="0"/>
              </a:rPr>
              <a:t>adóraktár adatszolgáltatása</a:t>
            </a:r>
            <a:endParaRPr lang="hu-HU"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039397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Kép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544" y="-18256"/>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églalap 7"/>
          <p:cNvSpPr/>
          <p:nvPr/>
        </p:nvSpPr>
        <p:spPr>
          <a:xfrm>
            <a:off x="1165225" y="3011488"/>
            <a:ext cx="6813550" cy="9223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102870" rIns="102870" bIns="102870" spcCol="1270" anchor="ctr"/>
          <a:lstStyle/>
          <a:p>
            <a:pPr defTabSz="1200150">
              <a:lnSpc>
                <a:spcPct val="90000"/>
              </a:lnSpc>
              <a:spcAft>
                <a:spcPct val="35000"/>
              </a:spcAft>
              <a:defRPr/>
            </a:pPr>
            <a:endParaRPr lang="hu-HU" sz="2700" dirty="0">
              <a:solidFill>
                <a:prstClr val="black">
                  <a:hueOff val="0"/>
                  <a:satOff val="0"/>
                  <a:lumOff val="0"/>
                  <a:alphaOff val="0"/>
                </a:prstClr>
              </a:solidFill>
              <a:latin typeface="Times New Roman" pitchFamily="18" charset="0"/>
              <a:cs typeface="Times New Roman" pitchFamily="18" charset="0"/>
            </a:endParaRPr>
          </a:p>
        </p:txBody>
      </p:sp>
      <p:sp>
        <p:nvSpPr>
          <p:cNvPr id="16388" name="Téglalap 1"/>
          <p:cNvSpPr>
            <a:spLocks noChangeArrowheads="1"/>
          </p:cNvSpPr>
          <p:nvPr/>
        </p:nvSpPr>
        <p:spPr bwMode="auto">
          <a:xfrm>
            <a:off x="179388" y="1233488"/>
            <a:ext cx="85201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842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lgn="just" eaLnBrk="1" hangingPunct="1">
              <a:spcBef>
                <a:spcPct val="0"/>
              </a:spcBef>
              <a:spcAft>
                <a:spcPts val="600"/>
              </a:spcAft>
              <a:buClr>
                <a:srgbClr val="000000"/>
              </a:buClr>
              <a:buFont typeface="Arial" charset="0"/>
              <a:buNone/>
            </a:pPr>
            <a:endParaRPr lang="hu-HU" altLang="hu-HU" sz="1200">
              <a:solidFill>
                <a:srgbClr val="000000"/>
              </a:solidFill>
              <a:latin typeface="Times New Roman" pitchFamily="18" charset="0"/>
              <a:cs typeface="Times New Roman" pitchFamily="18" charset="0"/>
            </a:endParaRPr>
          </a:p>
          <a:p>
            <a:pPr lvl="1" algn="just" eaLnBrk="1" hangingPunct="1">
              <a:spcBef>
                <a:spcPct val="0"/>
              </a:spcBef>
              <a:spcAft>
                <a:spcPts val="600"/>
              </a:spcAft>
              <a:buClr>
                <a:srgbClr val="000000"/>
              </a:buClr>
              <a:buFont typeface="Arial" charset="0"/>
              <a:buNone/>
            </a:pPr>
            <a:endParaRPr lang="hu-HU" altLang="hu-HU" sz="1200">
              <a:solidFill>
                <a:srgbClr val="000000"/>
              </a:solidFill>
              <a:latin typeface="Times New Roman" pitchFamily="18" charset="0"/>
              <a:cs typeface="Times New Roman" pitchFamily="18" charset="0"/>
            </a:endParaRPr>
          </a:p>
        </p:txBody>
      </p:sp>
      <p:sp>
        <p:nvSpPr>
          <p:cNvPr id="4" name="Tartalom helye 3"/>
          <p:cNvSpPr>
            <a:spLocks noGrp="1"/>
          </p:cNvSpPr>
          <p:nvPr>
            <p:ph idx="1"/>
          </p:nvPr>
        </p:nvSpPr>
        <p:spPr>
          <a:xfrm>
            <a:off x="395536" y="908720"/>
            <a:ext cx="8496944" cy="5040560"/>
          </a:xfrm>
        </p:spPr>
        <p:txBody>
          <a:bodyPr>
            <a:noAutofit/>
          </a:bodyPr>
          <a:lstStyle/>
          <a:p>
            <a:pPr algn="just">
              <a:lnSpc>
                <a:spcPct val="90000"/>
              </a:lnSpc>
              <a:spcAft>
                <a:spcPts val="600"/>
              </a:spcAft>
              <a:buFont typeface="Wingdings" panose="05000000000000000000" pitchFamily="2" charset="2"/>
              <a:buChar char="§"/>
            </a:pPr>
            <a:r>
              <a:rPr lang="hu-HU" sz="2400" b="1" dirty="0" smtClean="0">
                <a:solidFill>
                  <a:schemeClr val="tx2"/>
                </a:solidFill>
                <a:latin typeface="Times New Roman" panose="02020603050405020304" pitchFamily="18" charset="0"/>
                <a:cs typeface="Times New Roman" panose="02020603050405020304" pitchFamily="18" charset="0"/>
              </a:rPr>
              <a:t>Hivatalos zárat kell felhelyezni </a:t>
            </a:r>
            <a:endParaRPr lang="hu-HU" sz="2400" b="1" dirty="0">
              <a:solidFill>
                <a:schemeClr val="tx2"/>
              </a:solidFill>
              <a:latin typeface="Times New Roman" panose="02020603050405020304" pitchFamily="18" charset="0"/>
              <a:cs typeface="Times New Roman" panose="02020603050405020304" pitchFamily="18" charset="0"/>
            </a:endParaRPr>
          </a:p>
          <a:p>
            <a:pPr lvl="1" algn="just">
              <a:lnSpc>
                <a:spcPct val="105000"/>
              </a:lnSpc>
              <a:buFont typeface="Arial" panose="020B0604020202020204" pitchFamily="34" charset="0"/>
              <a:buChar char="•"/>
            </a:pPr>
            <a:r>
              <a:rPr lang="hu-HU" sz="2000" dirty="0" smtClean="0">
                <a:solidFill>
                  <a:schemeClr val="tx2"/>
                </a:solidFill>
                <a:latin typeface="Times New Roman" panose="02020603050405020304" pitchFamily="18" charset="0"/>
                <a:cs typeface="Times New Roman" panose="02020603050405020304" pitchFamily="18" charset="0"/>
              </a:rPr>
              <a:t> </a:t>
            </a:r>
            <a:r>
              <a:rPr lang="hu-HU" sz="2000" dirty="0">
                <a:solidFill>
                  <a:schemeClr val="tx2"/>
                </a:solidFill>
                <a:latin typeface="Times New Roman" panose="02020603050405020304" pitchFamily="18" charset="0"/>
                <a:cs typeface="Times New Roman" panose="02020603050405020304" pitchFamily="18" charset="0"/>
              </a:rPr>
              <a:t>belföldön </a:t>
            </a:r>
            <a:r>
              <a:rPr lang="hu-HU" sz="2000" dirty="0" smtClean="0">
                <a:solidFill>
                  <a:schemeClr val="tx2"/>
                </a:solidFill>
                <a:latin typeface="Times New Roman" panose="02020603050405020304" pitchFamily="18" charset="0"/>
                <a:cs typeface="Times New Roman" panose="02020603050405020304" pitchFamily="18" charset="0"/>
              </a:rPr>
              <a:t>a 2 </a:t>
            </a:r>
            <a:r>
              <a:rPr lang="hu-HU" sz="2000" dirty="0">
                <a:solidFill>
                  <a:schemeClr val="tx2"/>
                </a:solidFill>
                <a:latin typeface="Times New Roman" panose="02020603050405020304" pitchFamily="18" charset="0"/>
                <a:cs typeface="Times New Roman" panose="02020603050405020304" pitchFamily="18" charset="0"/>
              </a:rPr>
              <a:t>litert meghaladó </a:t>
            </a:r>
            <a:r>
              <a:rPr lang="hu-HU" sz="2000" dirty="0" smtClean="0">
                <a:solidFill>
                  <a:schemeClr val="tx2"/>
                </a:solidFill>
                <a:latin typeface="Times New Roman" panose="02020603050405020304" pitchFamily="18" charset="0"/>
                <a:cs typeface="Times New Roman" panose="02020603050405020304" pitchFamily="18" charset="0"/>
              </a:rPr>
              <a:t>kiszerelésű</a:t>
            </a:r>
            <a:endParaRPr lang="hu-HU" sz="2000" dirty="0">
              <a:solidFill>
                <a:schemeClr val="tx2"/>
              </a:solidFill>
              <a:latin typeface="Times New Roman" panose="02020603050405020304" pitchFamily="18" charset="0"/>
              <a:cs typeface="Times New Roman" panose="02020603050405020304" pitchFamily="18" charset="0"/>
            </a:endParaRPr>
          </a:p>
          <a:p>
            <a:pPr marL="903288" lvl="2" indent="-320675" algn="just">
              <a:lnSpc>
                <a:spcPct val="115000"/>
              </a:lnSpc>
              <a:spcBef>
                <a:spcPts val="0"/>
              </a:spcBef>
              <a:spcAft>
                <a:spcPts val="600"/>
              </a:spcAft>
              <a:buFont typeface="Wingdings" panose="05000000000000000000" pitchFamily="2" charset="2"/>
              <a:buChar char="ü"/>
            </a:pPr>
            <a:r>
              <a:rPr lang="hu-HU" sz="2000" dirty="0" smtClean="0">
                <a:solidFill>
                  <a:schemeClr val="tx2"/>
                </a:solidFill>
                <a:latin typeface="Times New Roman" panose="02020603050405020304" pitchFamily="18" charset="0"/>
                <a:cs typeface="Times New Roman" panose="02020603050405020304" pitchFamily="18" charset="0"/>
              </a:rPr>
              <a:t>csendes </a:t>
            </a:r>
            <a:r>
              <a:rPr lang="hu-HU" sz="2000" dirty="0">
                <a:solidFill>
                  <a:schemeClr val="tx2"/>
                </a:solidFill>
                <a:latin typeface="Times New Roman" panose="02020603050405020304" pitchFamily="18" charset="0"/>
                <a:cs typeface="Times New Roman" panose="02020603050405020304" pitchFamily="18" charset="0"/>
              </a:rPr>
              <a:t>bor </a:t>
            </a:r>
            <a:endParaRPr lang="hu-HU" sz="2000" dirty="0" smtClean="0">
              <a:solidFill>
                <a:schemeClr val="tx2"/>
              </a:solidFill>
              <a:latin typeface="Times New Roman" panose="02020603050405020304" pitchFamily="18" charset="0"/>
              <a:cs typeface="Times New Roman" panose="02020603050405020304" pitchFamily="18" charset="0"/>
            </a:endParaRPr>
          </a:p>
          <a:p>
            <a:pPr marL="903288" lvl="2" indent="-320675" algn="just">
              <a:lnSpc>
                <a:spcPct val="115000"/>
              </a:lnSpc>
              <a:spcBef>
                <a:spcPts val="0"/>
              </a:spcBef>
              <a:spcAft>
                <a:spcPts val="600"/>
              </a:spcAft>
              <a:buFont typeface="Wingdings" panose="05000000000000000000" pitchFamily="2" charset="2"/>
              <a:buChar char="ü"/>
            </a:pPr>
            <a:r>
              <a:rPr lang="hu-HU" sz="2000" dirty="0" smtClean="0">
                <a:solidFill>
                  <a:schemeClr val="tx2"/>
                </a:solidFill>
                <a:latin typeface="Times New Roman" panose="02020603050405020304" pitchFamily="18" charset="0"/>
                <a:cs typeface="Times New Roman" panose="02020603050405020304" pitchFamily="18" charset="0"/>
              </a:rPr>
              <a:t>egyéb csendes erjesztett </a:t>
            </a:r>
            <a:r>
              <a:rPr lang="hu-HU" sz="2000" dirty="0">
                <a:solidFill>
                  <a:schemeClr val="tx2"/>
                </a:solidFill>
                <a:latin typeface="Times New Roman" panose="02020603050405020304" pitchFamily="18" charset="0"/>
                <a:cs typeface="Times New Roman" panose="02020603050405020304" pitchFamily="18" charset="0"/>
              </a:rPr>
              <a:t>ital </a:t>
            </a:r>
            <a:endParaRPr lang="hu-HU" sz="2000" dirty="0" smtClean="0">
              <a:solidFill>
                <a:schemeClr val="tx2"/>
              </a:solidFill>
              <a:latin typeface="Times New Roman" panose="02020603050405020304" pitchFamily="18" charset="0"/>
              <a:cs typeface="Times New Roman" panose="02020603050405020304" pitchFamily="18" charset="0"/>
            </a:endParaRPr>
          </a:p>
          <a:p>
            <a:pPr marL="582613" lvl="2" indent="0" algn="just">
              <a:lnSpc>
                <a:spcPct val="115000"/>
              </a:lnSpc>
              <a:spcBef>
                <a:spcPts val="0"/>
              </a:spcBef>
              <a:spcAft>
                <a:spcPts val="600"/>
              </a:spcAft>
              <a:buNone/>
            </a:pPr>
            <a:r>
              <a:rPr lang="hu-HU" sz="2000" dirty="0" smtClean="0">
                <a:solidFill>
                  <a:schemeClr val="tx2"/>
                </a:solidFill>
                <a:latin typeface="Times New Roman" panose="02020603050405020304" pitchFamily="18" charset="0"/>
                <a:cs typeface="Times New Roman" panose="02020603050405020304" pitchFamily="18" charset="0"/>
              </a:rPr>
              <a:t>szállítása, értékesítése esetén</a:t>
            </a:r>
          </a:p>
          <a:p>
            <a:pPr lvl="1" algn="just">
              <a:lnSpc>
                <a:spcPct val="105000"/>
              </a:lnSpc>
              <a:spcAft>
                <a:spcPts val="600"/>
              </a:spcAft>
              <a:buFont typeface="Arial" panose="020B0604020202020204" pitchFamily="34" charset="0"/>
              <a:buChar char="•"/>
            </a:pPr>
            <a:r>
              <a:rPr lang="hu-HU" sz="2000" dirty="0" smtClean="0">
                <a:solidFill>
                  <a:schemeClr val="tx2"/>
                </a:solidFill>
                <a:latin typeface="Times New Roman" panose="02020603050405020304" pitchFamily="18" charset="0"/>
                <a:cs typeface="Times New Roman" panose="02020603050405020304" pitchFamily="18" charset="0"/>
              </a:rPr>
              <a:t>kivétel</a:t>
            </a:r>
          </a:p>
          <a:p>
            <a:pPr marL="903288" lvl="2" indent="-320675" algn="just">
              <a:lnSpc>
                <a:spcPct val="115000"/>
              </a:lnSpc>
              <a:spcBef>
                <a:spcPts val="0"/>
              </a:spcBef>
              <a:spcAft>
                <a:spcPts val="600"/>
              </a:spcAft>
              <a:buFont typeface="Wingdings" panose="05000000000000000000" pitchFamily="2" charset="2"/>
              <a:buChar char="ü"/>
            </a:pPr>
            <a:r>
              <a:rPr lang="hu-HU" sz="2000" dirty="0" smtClean="0">
                <a:solidFill>
                  <a:schemeClr val="tx2"/>
                </a:solidFill>
                <a:latin typeface="Times New Roman" panose="02020603050405020304" pitchFamily="18" charset="0"/>
                <a:cs typeface="Times New Roman" panose="02020603050405020304" pitchFamily="18" charset="0"/>
              </a:rPr>
              <a:t>termelői borkimérés keretében történő értékesítés esetén – kivéve az egyszerűsített adóraktár és a termelői borkimérésként működő saját üzlet közötti szállítás</a:t>
            </a:r>
          </a:p>
          <a:p>
            <a:pPr marL="903288" lvl="2" indent="-320675" algn="just">
              <a:lnSpc>
                <a:spcPct val="115000"/>
              </a:lnSpc>
              <a:spcBef>
                <a:spcPts val="0"/>
              </a:spcBef>
              <a:spcAft>
                <a:spcPts val="600"/>
              </a:spcAft>
              <a:buFont typeface="Wingdings" panose="05000000000000000000" pitchFamily="2" charset="2"/>
              <a:buChar char="ü"/>
            </a:pPr>
            <a:r>
              <a:rPr lang="hu-HU" sz="2000" dirty="0" err="1" smtClean="0">
                <a:solidFill>
                  <a:schemeClr val="tx2"/>
                </a:solidFill>
                <a:latin typeface="Times New Roman" panose="02020603050405020304" pitchFamily="18" charset="0"/>
                <a:cs typeface="Times New Roman" panose="02020603050405020304" pitchFamily="18" charset="0"/>
              </a:rPr>
              <a:t>bag-in-box</a:t>
            </a:r>
            <a:r>
              <a:rPr lang="hu-HU" sz="2000" dirty="0" smtClean="0">
                <a:solidFill>
                  <a:schemeClr val="tx2"/>
                </a:solidFill>
                <a:latin typeface="Times New Roman" panose="02020603050405020304" pitchFamily="18" charset="0"/>
                <a:cs typeface="Times New Roman" panose="02020603050405020304" pitchFamily="18" charset="0"/>
              </a:rPr>
              <a:t> kiszerelés</a:t>
            </a:r>
          </a:p>
          <a:p>
            <a:pPr marL="903288" lvl="2" indent="-320675" algn="just">
              <a:lnSpc>
                <a:spcPct val="115000"/>
              </a:lnSpc>
              <a:spcBef>
                <a:spcPts val="0"/>
              </a:spcBef>
              <a:spcAft>
                <a:spcPts val="600"/>
              </a:spcAft>
              <a:buFont typeface="Wingdings" panose="05000000000000000000" pitchFamily="2" charset="2"/>
              <a:buChar char="ü"/>
            </a:pPr>
            <a:endParaRPr lang="hu-HU" sz="2000" dirty="0">
              <a:solidFill>
                <a:schemeClr val="tx2"/>
              </a:solidFill>
              <a:latin typeface="Times New Roman" panose="02020603050405020304" pitchFamily="18" charset="0"/>
              <a:cs typeface="Times New Roman" panose="02020603050405020304" pitchFamily="18" charset="0"/>
            </a:endParaRPr>
          </a:p>
        </p:txBody>
      </p:sp>
      <p:pic>
        <p:nvPicPr>
          <p:cNvPr id="10" name="Kép 16" descr="NAV_hosszu_logo_RGB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 y="142875"/>
            <a:ext cx="128428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ím 1"/>
          <p:cNvSpPr txBox="1">
            <a:spLocks/>
          </p:cNvSpPr>
          <p:nvPr/>
        </p:nvSpPr>
        <p:spPr>
          <a:xfrm>
            <a:off x="1547813" y="44450"/>
            <a:ext cx="7488237" cy="7922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hu-HU" sz="2800" b="1" dirty="0">
                <a:solidFill>
                  <a:srgbClr val="002060"/>
                </a:solidFill>
                <a:latin typeface="Times New Roman" pitchFamily="18" charset="0"/>
                <a:cs typeface="Times New Roman" pitchFamily="18" charset="0"/>
              </a:rPr>
              <a:t>Egyszerűsített adóraktár </a:t>
            </a:r>
            <a:endParaRPr lang="hu-HU" sz="2800" b="1" dirty="0" smtClean="0">
              <a:solidFill>
                <a:srgbClr val="002060"/>
              </a:solidFill>
              <a:latin typeface="Times New Roman" pitchFamily="18" charset="0"/>
              <a:cs typeface="Times New Roman" pitchFamily="18" charset="0"/>
            </a:endParaRPr>
          </a:p>
          <a:p>
            <a:pPr>
              <a:defRPr/>
            </a:pPr>
            <a:r>
              <a:rPr lang="hu-HU" sz="2800" b="1" dirty="0" smtClean="0">
                <a:solidFill>
                  <a:srgbClr val="002060"/>
                </a:solidFill>
                <a:latin typeface="Times New Roman" pitchFamily="18" charset="0"/>
                <a:cs typeface="Times New Roman" pitchFamily="18" charset="0"/>
              </a:rPr>
              <a:t>termékforgalmazása</a:t>
            </a:r>
            <a:endParaRPr lang="hu-HU"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225195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Kép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1270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églalap 7"/>
          <p:cNvSpPr/>
          <p:nvPr/>
        </p:nvSpPr>
        <p:spPr>
          <a:xfrm>
            <a:off x="1165225" y="3011488"/>
            <a:ext cx="6813550" cy="9223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102870" rIns="102870" bIns="102870" spcCol="1270" anchor="ctr"/>
          <a:lstStyle/>
          <a:p>
            <a:pPr defTabSz="1200150">
              <a:lnSpc>
                <a:spcPct val="90000"/>
              </a:lnSpc>
              <a:spcAft>
                <a:spcPct val="35000"/>
              </a:spcAft>
              <a:defRPr/>
            </a:pPr>
            <a:endParaRPr lang="hu-HU" sz="2700" dirty="0">
              <a:solidFill>
                <a:prstClr val="black">
                  <a:hueOff val="0"/>
                  <a:satOff val="0"/>
                  <a:lumOff val="0"/>
                  <a:alphaOff val="0"/>
                </a:prstClr>
              </a:solidFill>
              <a:latin typeface="Times New Roman" pitchFamily="18" charset="0"/>
              <a:cs typeface="Times New Roman" pitchFamily="18" charset="0"/>
            </a:endParaRPr>
          </a:p>
        </p:txBody>
      </p:sp>
      <p:sp>
        <p:nvSpPr>
          <p:cNvPr id="16388" name="Téglalap 1"/>
          <p:cNvSpPr>
            <a:spLocks noChangeArrowheads="1"/>
          </p:cNvSpPr>
          <p:nvPr/>
        </p:nvSpPr>
        <p:spPr bwMode="auto">
          <a:xfrm>
            <a:off x="179388" y="1233488"/>
            <a:ext cx="85201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842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lgn="just" eaLnBrk="1" hangingPunct="1">
              <a:spcBef>
                <a:spcPct val="0"/>
              </a:spcBef>
              <a:spcAft>
                <a:spcPts val="600"/>
              </a:spcAft>
              <a:buClr>
                <a:srgbClr val="000000"/>
              </a:buClr>
              <a:buFont typeface="Arial" charset="0"/>
              <a:buNone/>
            </a:pPr>
            <a:endParaRPr lang="hu-HU" altLang="hu-HU" sz="1200">
              <a:solidFill>
                <a:srgbClr val="000000"/>
              </a:solidFill>
              <a:latin typeface="Times New Roman" pitchFamily="18" charset="0"/>
              <a:cs typeface="Times New Roman" pitchFamily="18" charset="0"/>
            </a:endParaRPr>
          </a:p>
          <a:p>
            <a:pPr lvl="1" algn="just" eaLnBrk="1" hangingPunct="1">
              <a:spcBef>
                <a:spcPct val="0"/>
              </a:spcBef>
              <a:spcAft>
                <a:spcPts val="600"/>
              </a:spcAft>
              <a:buClr>
                <a:srgbClr val="000000"/>
              </a:buClr>
              <a:buFont typeface="Arial" charset="0"/>
              <a:buNone/>
            </a:pPr>
            <a:endParaRPr lang="hu-HU" altLang="hu-HU" sz="1200">
              <a:solidFill>
                <a:srgbClr val="000000"/>
              </a:solidFill>
              <a:latin typeface="Times New Roman" pitchFamily="18" charset="0"/>
              <a:cs typeface="Times New Roman" pitchFamily="18" charset="0"/>
            </a:endParaRPr>
          </a:p>
        </p:txBody>
      </p:sp>
      <p:sp>
        <p:nvSpPr>
          <p:cNvPr id="4" name="Tartalom helye 3"/>
          <p:cNvSpPr>
            <a:spLocks noGrp="1"/>
          </p:cNvSpPr>
          <p:nvPr>
            <p:ph idx="1"/>
          </p:nvPr>
        </p:nvSpPr>
        <p:spPr>
          <a:xfrm>
            <a:off x="950912" y="1412776"/>
            <a:ext cx="7293496" cy="3672408"/>
          </a:xfrm>
        </p:spPr>
        <p:txBody>
          <a:bodyPr>
            <a:normAutofit/>
          </a:bodyPr>
          <a:lstStyle/>
          <a:p>
            <a:pPr marL="0" indent="0" algn="just">
              <a:buNone/>
            </a:pPr>
            <a:r>
              <a:rPr lang="hu-HU" sz="2800" b="1" dirty="0" smtClean="0">
                <a:solidFill>
                  <a:schemeClr val="tx2"/>
                </a:solidFill>
                <a:latin typeface="Times New Roman" panose="02020603050405020304" pitchFamily="18" charset="0"/>
                <a:cs typeface="Times New Roman" panose="02020603050405020304" pitchFamily="18" charset="0"/>
              </a:rPr>
              <a:t>Kisüzemi bortermelő leh</a:t>
            </a:r>
            <a:r>
              <a:rPr lang="hu-HU" sz="2800" b="1" dirty="0">
                <a:solidFill>
                  <a:schemeClr val="tx2"/>
                </a:solidFill>
                <a:latin typeface="Times New Roman" panose="02020603050405020304" pitchFamily="18" charset="0"/>
                <a:cs typeface="Times New Roman" panose="02020603050405020304" pitchFamily="18" charset="0"/>
              </a:rPr>
              <a:t>et</a:t>
            </a:r>
            <a:r>
              <a:rPr lang="hu-HU" sz="2800" dirty="0" smtClean="0">
                <a:solidFill>
                  <a:schemeClr val="tx2"/>
                </a:solidFill>
                <a:latin typeface="Times New Roman" panose="02020603050405020304" pitchFamily="18" charset="0"/>
                <a:cs typeface="Times New Roman" panose="02020603050405020304" pitchFamily="18" charset="0"/>
              </a:rPr>
              <a:t> az a </a:t>
            </a:r>
            <a:r>
              <a:rPr lang="hu-HU" sz="2800" dirty="0">
                <a:solidFill>
                  <a:schemeClr val="tx2"/>
                </a:solidFill>
                <a:latin typeface="Times New Roman" panose="02020603050405020304" pitchFamily="18" charset="0"/>
                <a:cs typeface="Times New Roman" panose="02020603050405020304" pitchFamily="18" charset="0"/>
              </a:rPr>
              <a:t>borászati üzem engedéllyel rendelkező </a:t>
            </a:r>
            <a:r>
              <a:rPr lang="hu-HU" sz="2800" dirty="0" smtClean="0">
                <a:solidFill>
                  <a:schemeClr val="tx2"/>
                </a:solidFill>
                <a:latin typeface="Times New Roman" panose="02020603050405020304" pitchFamily="18" charset="0"/>
                <a:cs typeface="Times New Roman" panose="02020603050405020304" pitchFamily="18" charset="0"/>
              </a:rPr>
              <a:t>gazdálkodó:</a:t>
            </a:r>
          </a:p>
          <a:p>
            <a:pPr lvl="1" algn="just">
              <a:buFont typeface="Wingdings" panose="05000000000000000000" pitchFamily="2" charset="2"/>
              <a:buChar char="§"/>
            </a:pPr>
            <a:r>
              <a:rPr lang="hu-HU" sz="2400" dirty="0" smtClean="0">
                <a:solidFill>
                  <a:schemeClr val="tx2"/>
                </a:solidFill>
                <a:latin typeface="Times New Roman" panose="02020603050405020304" pitchFamily="18" charset="0"/>
                <a:cs typeface="Times New Roman" panose="02020603050405020304" pitchFamily="18" charset="0"/>
              </a:rPr>
              <a:t>aki </a:t>
            </a:r>
            <a:r>
              <a:rPr lang="hu-HU" sz="2400" dirty="0">
                <a:solidFill>
                  <a:schemeClr val="tx2"/>
                </a:solidFill>
                <a:latin typeface="Times New Roman" panose="02020603050405020304" pitchFamily="18" charset="0"/>
                <a:cs typeface="Times New Roman" panose="02020603050405020304" pitchFamily="18" charset="0"/>
              </a:rPr>
              <a:t>önállóan, más borászati üzemtől jogilag és gazdaságilag függetlenül, </a:t>
            </a:r>
          </a:p>
          <a:p>
            <a:pPr lvl="1" algn="just">
              <a:buFont typeface="Wingdings" panose="05000000000000000000" pitchFamily="2" charset="2"/>
              <a:buChar char="§"/>
            </a:pPr>
            <a:r>
              <a:rPr lang="hu-HU" sz="2400" dirty="0">
                <a:solidFill>
                  <a:schemeClr val="tx2"/>
                </a:solidFill>
                <a:latin typeface="Times New Roman" panose="02020603050405020304" pitchFamily="18" charset="0"/>
                <a:cs typeface="Times New Roman" panose="02020603050405020304" pitchFamily="18" charset="0"/>
              </a:rPr>
              <a:t>jogi és gazdasági kapcsolatban lévő másik borászati üzemmel </a:t>
            </a:r>
            <a:r>
              <a:rPr lang="hu-HU" sz="2400" dirty="0" smtClean="0">
                <a:solidFill>
                  <a:schemeClr val="tx2"/>
                </a:solidFill>
                <a:latin typeface="Times New Roman" panose="02020603050405020304" pitchFamily="18" charset="0"/>
                <a:cs typeface="Times New Roman" panose="02020603050405020304" pitchFamily="18" charset="0"/>
              </a:rPr>
              <a:t>együttesen</a:t>
            </a:r>
            <a:endParaRPr lang="hu-HU" sz="2400" dirty="0">
              <a:solidFill>
                <a:schemeClr val="tx2"/>
              </a:solidFill>
              <a:latin typeface="Times New Roman" panose="02020603050405020304" pitchFamily="18" charset="0"/>
              <a:cs typeface="Times New Roman" panose="02020603050405020304" pitchFamily="18" charset="0"/>
            </a:endParaRPr>
          </a:p>
          <a:p>
            <a:pPr marL="0" indent="0" algn="just">
              <a:buNone/>
            </a:pPr>
            <a:r>
              <a:rPr lang="hu-HU" sz="2800" dirty="0" smtClean="0">
                <a:solidFill>
                  <a:schemeClr val="tx2"/>
                </a:solidFill>
                <a:latin typeface="Times New Roman" panose="02020603050405020304" pitchFamily="18" charset="0"/>
                <a:cs typeface="Times New Roman" panose="02020603050405020304" pitchFamily="18" charset="0"/>
              </a:rPr>
              <a:t>teljesíti </a:t>
            </a:r>
            <a:r>
              <a:rPr lang="hu-HU" sz="2800" dirty="0">
                <a:solidFill>
                  <a:schemeClr val="tx2"/>
                </a:solidFill>
                <a:latin typeface="Times New Roman" panose="02020603050405020304" pitchFamily="18" charset="0"/>
                <a:cs typeface="Times New Roman" panose="02020603050405020304" pitchFamily="18" charset="0"/>
              </a:rPr>
              <a:t>a </a:t>
            </a:r>
            <a:r>
              <a:rPr lang="hu-HU" sz="2800" dirty="0" smtClean="0">
                <a:solidFill>
                  <a:schemeClr val="tx2"/>
                </a:solidFill>
                <a:latin typeface="Times New Roman" panose="02020603050405020304" pitchFamily="18" charset="0"/>
                <a:cs typeface="Times New Roman" panose="02020603050405020304" pitchFamily="18" charset="0"/>
              </a:rPr>
              <a:t>feltételeket</a:t>
            </a:r>
            <a:endParaRPr lang="hu-HU" sz="2800" dirty="0">
              <a:solidFill>
                <a:schemeClr val="tx2"/>
              </a:solidFill>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
            </a:pPr>
            <a:r>
              <a:rPr lang="hu-HU" sz="2400" dirty="0" smtClean="0">
                <a:solidFill>
                  <a:schemeClr val="tx2"/>
                </a:solidFill>
                <a:latin typeface="Times New Roman" panose="02020603050405020304" pitchFamily="18" charset="0"/>
                <a:cs typeface="Times New Roman" panose="02020603050405020304" pitchFamily="18" charset="0"/>
              </a:rPr>
              <a:t>családtagok közössége</a:t>
            </a:r>
            <a:endParaRPr lang="hu-HU" sz="2400" dirty="0">
              <a:solidFill>
                <a:schemeClr val="tx2"/>
              </a:solidFill>
              <a:latin typeface="Times New Roman" panose="02020603050405020304" pitchFamily="18" charset="0"/>
              <a:cs typeface="Times New Roman" panose="02020603050405020304" pitchFamily="18" charset="0"/>
            </a:endParaRPr>
          </a:p>
        </p:txBody>
      </p:sp>
      <p:pic>
        <p:nvPicPr>
          <p:cNvPr id="10" name="Kép 16" descr="NAV_hosszu_logo_RGB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 y="142875"/>
            <a:ext cx="128428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ím 1"/>
          <p:cNvSpPr txBox="1">
            <a:spLocks/>
          </p:cNvSpPr>
          <p:nvPr/>
        </p:nvSpPr>
        <p:spPr>
          <a:xfrm>
            <a:off x="1547813" y="44450"/>
            <a:ext cx="7488237" cy="6540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hu-HU" sz="2800" b="1" dirty="0">
                <a:solidFill>
                  <a:srgbClr val="002060"/>
                </a:solidFill>
                <a:latin typeface="Times New Roman" panose="02020603050405020304" pitchFamily="18" charset="0"/>
                <a:cs typeface="Times New Roman" panose="02020603050405020304" pitchFamily="18" charset="0"/>
              </a:rPr>
              <a:t>Kisüzemi bortermelői kategória</a:t>
            </a:r>
          </a:p>
        </p:txBody>
      </p:sp>
    </p:spTree>
    <p:extLst>
      <p:ext uri="{BB962C8B-B14F-4D97-AF65-F5344CB8AC3E}">
        <p14:creationId xmlns:p14="http://schemas.microsoft.com/office/powerpoint/2010/main" val="3109342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Kép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4153"/>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églalap 7"/>
          <p:cNvSpPr/>
          <p:nvPr/>
        </p:nvSpPr>
        <p:spPr>
          <a:xfrm>
            <a:off x="1165225" y="3011488"/>
            <a:ext cx="6813550" cy="9223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102870" rIns="102870" bIns="102870" spcCol="1270" anchor="ctr"/>
          <a:lstStyle/>
          <a:p>
            <a:pPr defTabSz="1200150">
              <a:lnSpc>
                <a:spcPct val="90000"/>
              </a:lnSpc>
              <a:spcAft>
                <a:spcPct val="35000"/>
              </a:spcAft>
              <a:defRPr/>
            </a:pPr>
            <a:endParaRPr lang="hu-HU" sz="2700" dirty="0">
              <a:solidFill>
                <a:prstClr val="black">
                  <a:hueOff val="0"/>
                  <a:satOff val="0"/>
                  <a:lumOff val="0"/>
                  <a:alphaOff val="0"/>
                </a:prstClr>
              </a:solidFill>
              <a:latin typeface="Times New Roman" pitchFamily="18" charset="0"/>
              <a:cs typeface="Times New Roman" pitchFamily="18" charset="0"/>
            </a:endParaRPr>
          </a:p>
        </p:txBody>
      </p:sp>
      <p:sp>
        <p:nvSpPr>
          <p:cNvPr id="16388" name="Téglalap 1"/>
          <p:cNvSpPr>
            <a:spLocks noChangeArrowheads="1"/>
          </p:cNvSpPr>
          <p:nvPr/>
        </p:nvSpPr>
        <p:spPr bwMode="auto">
          <a:xfrm>
            <a:off x="179388" y="1233488"/>
            <a:ext cx="85201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842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lgn="just" eaLnBrk="1" hangingPunct="1">
              <a:spcBef>
                <a:spcPct val="0"/>
              </a:spcBef>
              <a:spcAft>
                <a:spcPts val="600"/>
              </a:spcAft>
              <a:buClr>
                <a:srgbClr val="000000"/>
              </a:buClr>
              <a:buFont typeface="Arial" charset="0"/>
              <a:buNone/>
            </a:pPr>
            <a:endParaRPr lang="hu-HU" altLang="hu-HU" sz="1200">
              <a:solidFill>
                <a:srgbClr val="000000"/>
              </a:solidFill>
              <a:latin typeface="Times New Roman" pitchFamily="18" charset="0"/>
              <a:cs typeface="Times New Roman" pitchFamily="18" charset="0"/>
            </a:endParaRPr>
          </a:p>
          <a:p>
            <a:pPr lvl="1" algn="just" eaLnBrk="1" hangingPunct="1">
              <a:spcBef>
                <a:spcPct val="0"/>
              </a:spcBef>
              <a:spcAft>
                <a:spcPts val="600"/>
              </a:spcAft>
              <a:buClr>
                <a:srgbClr val="000000"/>
              </a:buClr>
              <a:buFont typeface="Arial" charset="0"/>
              <a:buNone/>
            </a:pPr>
            <a:endParaRPr lang="hu-HU" altLang="hu-HU" sz="1200">
              <a:solidFill>
                <a:srgbClr val="000000"/>
              </a:solidFill>
              <a:latin typeface="Times New Roman" pitchFamily="18" charset="0"/>
              <a:cs typeface="Times New Roman" pitchFamily="18" charset="0"/>
            </a:endParaRPr>
          </a:p>
        </p:txBody>
      </p:sp>
      <p:sp>
        <p:nvSpPr>
          <p:cNvPr id="4" name="Tartalom helye 3"/>
          <p:cNvSpPr>
            <a:spLocks noGrp="1"/>
          </p:cNvSpPr>
          <p:nvPr>
            <p:ph idx="1"/>
          </p:nvPr>
        </p:nvSpPr>
        <p:spPr>
          <a:xfrm>
            <a:off x="457200" y="1412776"/>
            <a:ext cx="8242300" cy="4205064"/>
          </a:xfrm>
        </p:spPr>
        <p:txBody>
          <a:bodyPr>
            <a:normAutofit lnSpcReduction="10000"/>
          </a:bodyPr>
          <a:lstStyle/>
          <a:p>
            <a:pPr algn="just">
              <a:buFont typeface="Wingdings" panose="05000000000000000000" pitchFamily="2" charset="2"/>
              <a:buChar char="§"/>
            </a:pPr>
            <a:r>
              <a:rPr lang="hu-HU" sz="2400" dirty="0" smtClean="0">
                <a:solidFill>
                  <a:schemeClr val="tx2"/>
                </a:solidFill>
                <a:latin typeface="Times New Roman" panose="02020603050405020304" pitchFamily="18" charset="0"/>
                <a:cs typeface="Times New Roman" panose="02020603050405020304" pitchFamily="18" charset="0"/>
              </a:rPr>
              <a:t>Az </a:t>
            </a:r>
            <a:r>
              <a:rPr lang="hu-HU" sz="2400" dirty="0">
                <a:solidFill>
                  <a:schemeClr val="tx2"/>
                </a:solidFill>
                <a:latin typeface="Times New Roman" panose="02020603050405020304" pitchFamily="18" charset="0"/>
                <a:cs typeface="Times New Roman" panose="02020603050405020304" pitchFamily="18" charset="0"/>
              </a:rPr>
              <a:t>utolsó három borpiaci év átlagában </a:t>
            </a:r>
            <a:r>
              <a:rPr lang="hu-HU" sz="2400" dirty="0" smtClean="0">
                <a:solidFill>
                  <a:schemeClr val="tx2"/>
                </a:solidFill>
                <a:latin typeface="Times New Roman" panose="02020603050405020304" pitchFamily="18" charset="0"/>
                <a:cs typeface="Times New Roman" panose="02020603050405020304" pitchFamily="18" charset="0"/>
              </a:rPr>
              <a:t>maximum </a:t>
            </a:r>
            <a:r>
              <a:rPr lang="hu-HU" sz="2400" dirty="0" smtClean="0">
                <a:solidFill>
                  <a:srgbClr val="FF0000"/>
                </a:solidFill>
                <a:latin typeface="Times New Roman" panose="02020603050405020304" pitchFamily="18" charset="0"/>
                <a:cs typeface="Times New Roman" panose="02020603050405020304" pitchFamily="18" charset="0"/>
              </a:rPr>
              <a:t>1 </a:t>
            </a:r>
            <a:r>
              <a:rPr lang="hu-HU" sz="2400" dirty="0">
                <a:solidFill>
                  <a:srgbClr val="FF0000"/>
                </a:solidFill>
                <a:latin typeface="Times New Roman" panose="02020603050405020304" pitchFamily="18" charset="0"/>
                <a:cs typeface="Times New Roman" panose="02020603050405020304" pitchFamily="18" charset="0"/>
              </a:rPr>
              <a:t>000 hl </a:t>
            </a:r>
            <a:r>
              <a:rPr lang="hu-HU" sz="2400" dirty="0">
                <a:solidFill>
                  <a:schemeClr val="tx2"/>
                </a:solidFill>
                <a:latin typeface="Times New Roman" panose="02020603050405020304" pitchFamily="18" charset="0"/>
                <a:cs typeface="Times New Roman" panose="02020603050405020304" pitchFamily="18" charset="0"/>
              </a:rPr>
              <a:t>csendes bort állít </a:t>
            </a:r>
            <a:r>
              <a:rPr lang="hu-HU" sz="2400" dirty="0" smtClean="0">
                <a:solidFill>
                  <a:schemeClr val="tx2"/>
                </a:solidFill>
                <a:latin typeface="Times New Roman" panose="02020603050405020304" pitchFamily="18" charset="0"/>
                <a:cs typeface="Times New Roman" panose="02020603050405020304" pitchFamily="18" charset="0"/>
              </a:rPr>
              <a:t>elő,</a:t>
            </a:r>
          </a:p>
          <a:p>
            <a:pPr algn="just">
              <a:buFont typeface="Wingdings" panose="05000000000000000000" pitchFamily="2" charset="2"/>
              <a:buChar char="§"/>
            </a:pPr>
            <a:r>
              <a:rPr lang="hu-HU" sz="2400" dirty="0">
                <a:solidFill>
                  <a:schemeClr val="tx2"/>
                </a:solidFill>
                <a:latin typeface="Times New Roman" panose="02020603050405020304" pitchFamily="18" charset="0"/>
                <a:cs typeface="Times New Roman" panose="02020603050405020304" pitchFamily="18" charset="0"/>
              </a:rPr>
              <a:t>csak saját termelésű </a:t>
            </a:r>
            <a:r>
              <a:rPr lang="hu-HU" sz="2400" dirty="0" smtClean="0">
                <a:solidFill>
                  <a:schemeClr val="tx2"/>
                </a:solidFill>
                <a:latin typeface="Times New Roman" panose="02020603050405020304" pitchFamily="18" charset="0"/>
                <a:cs typeface="Times New Roman" panose="02020603050405020304" pitchFamily="18" charset="0"/>
              </a:rPr>
              <a:t>és/vagy belföldön </a:t>
            </a:r>
            <a:r>
              <a:rPr lang="hu-HU" sz="2400" dirty="0">
                <a:solidFill>
                  <a:schemeClr val="tx2"/>
                </a:solidFill>
                <a:latin typeface="Times New Roman" panose="02020603050405020304" pitchFamily="18" charset="0"/>
                <a:cs typeface="Times New Roman" panose="02020603050405020304" pitchFamily="18" charset="0"/>
              </a:rPr>
              <a:t>vásárolt szőlőt dolgoz fel csendes bornak,</a:t>
            </a:r>
          </a:p>
          <a:p>
            <a:pPr algn="just">
              <a:buFont typeface="Wingdings" panose="05000000000000000000" pitchFamily="2" charset="2"/>
              <a:buChar char="§"/>
            </a:pPr>
            <a:r>
              <a:rPr lang="hu-HU" sz="2400" dirty="0">
                <a:solidFill>
                  <a:schemeClr val="tx2"/>
                </a:solidFill>
                <a:latin typeface="Times New Roman" panose="02020603050405020304" pitchFamily="18" charset="0"/>
                <a:cs typeface="Times New Roman" panose="02020603050405020304" pitchFamily="18" charset="0"/>
              </a:rPr>
              <a:t>sűrített szőlőmust, finomított </a:t>
            </a:r>
            <a:r>
              <a:rPr lang="hu-HU" sz="2400" dirty="0" err="1" smtClean="0">
                <a:solidFill>
                  <a:schemeClr val="tx2"/>
                </a:solidFill>
                <a:latin typeface="Times New Roman" panose="02020603050405020304" pitchFamily="18" charset="0"/>
                <a:cs typeface="Times New Roman" panose="02020603050405020304" pitchFamily="18" charset="0"/>
              </a:rPr>
              <a:t>mustsűrítmény</a:t>
            </a:r>
            <a:r>
              <a:rPr lang="hu-HU" sz="2400" dirty="0" smtClean="0">
                <a:solidFill>
                  <a:schemeClr val="tx2"/>
                </a:solidFill>
                <a:latin typeface="Times New Roman" panose="02020603050405020304" pitchFamily="18" charset="0"/>
                <a:cs typeface="Times New Roman" panose="02020603050405020304" pitchFamily="18" charset="0"/>
              </a:rPr>
              <a:t> </a:t>
            </a:r>
            <a:r>
              <a:rPr lang="hu-HU" sz="2400" dirty="0">
                <a:solidFill>
                  <a:schemeClr val="tx2"/>
                </a:solidFill>
                <a:latin typeface="Times New Roman" panose="02020603050405020304" pitchFamily="18" charset="0"/>
                <a:cs typeface="Times New Roman" panose="02020603050405020304" pitchFamily="18" charset="0"/>
              </a:rPr>
              <a:t>kivételével borászati terméket </a:t>
            </a:r>
            <a:r>
              <a:rPr lang="hu-HU" sz="2400" dirty="0" smtClean="0">
                <a:solidFill>
                  <a:schemeClr val="tx2"/>
                </a:solidFill>
                <a:latin typeface="Times New Roman" panose="02020603050405020304" pitchFamily="18" charset="0"/>
                <a:cs typeface="Times New Roman" panose="02020603050405020304" pitchFamily="18" charset="0"/>
              </a:rPr>
              <a:t>másik tagállamból vagy harmadik országból nem vásárol,</a:t>
            </a:r>
          </a:p>
          <a:p>
            <a:pPr algn="just">
              <a:buFont typeface="Wingdings" panose="05000000000000000000" pitchFamily="2" charset="2"/>
              <a:buChar char="§"/>
            </a:pPr>
            <a:r>
              <a:rPr lang="hu-HU" sz="2400" dirty="0" smtClean="0">
                <a:solidFill>
                  <a:schemeClr val="tx2"/>
                </a:solidFill>
                <a:latin typeface="Times New Roman" panose="02020603050405020304" pitchFamily="18" charset="0"/>
                <a:cs typeface="Times New Roman" panose="02020603050405020304" pitchFamily="18" charset="0"/>
              </a:rPr>
              <a:t> </a:t>
            </a:r>
            <a:r>
              <a:rPr lang="hu-HU" sz="2400" dirty="0" smtClean="0">
                <a:solidFill>
                  <a:srgbClr val="FF0000"/>
                </a:solidFill>
                <a:latin typeface="Times New Roman" panose="02020603050405020304" pitchFamily="18" charset="0"/>
                <a:cs typeface="Times New Roman" panose="02020603050405020304" pitchFamily="18" charset="0"/>
              </a:rPr>
              <a:t>maximum </a:t>
            </a:r>
            <a:r>
              <a:rPr lang="hu-HU" sz="2400" dirty="0">
                <a:solidFill>
                  <a:srgbClr val="FF0000"/>
                </a:solidFill>
                <a:latin typeface="Times New Roman" panose="02020603050405020304" pitchFamily="18" charset="0"/>
                <a:cs typeface="Times New Roman" panose="02020603050405020304" pitchFamily="18" charset="0"/>
              </a:rPr>
              <a:t>10 000 liter </a:t>
            </a:r>
            <a:r>
              <a:rPr lang="hu-HU" sz="2400" dirty="0">
                <a:solidFill>
                  <a:schemeClr val="tx2"/>
                </a:solidFill>
                <a:latin typeface="Times New Roman" panose="02020603050405020304" pitchFamily="18" charset="0"/>
                <a:cs typeface="Times New Roman" panose="02020603050405020304" pitchFamily="18" charset="0"/>
              </a:rPr>
              <a:t>habzóbornak minősülő palackos erjesztésű </a:t>
            </a:r>
            <a:r>
              <a:rPr lang="hu-HU" sz="2400" dirty="0" smtClean="0">
                <a:solidFill>
                  <a:schemeClr val="tx2"/>
                </a:solidFill>
                <a:latin typeface="Times New Roman" panose="02020603050405020304" pitchFamily="18" charset="0"/>
                <a:cs typeface="Times New Roman" panose="02020603050405020304" pitchFamily="18" charset="0"/>
              </a:rPr>
              <a:t>pezsgőt állít </a:t>
            </a:r>
            <a:r>
              <a:rPr lang="hu-HU" sz="2400" dirty="0">
                <a:solidFill>
                  <a:schemeClr val="tx2"/>
                </a:solidFill>
                <a:latin typeface="Times New Roman" panose="02020603050405020304" pitchFamily="18" charset="0"/>
                <a:cs typeface="Times New Roman" panose="02020603050405020304" pitchFamily="18" charset="0"/>
              </a:rPr>
              <a:t>elő, </a:t>
            </a:r>
            <a:r>
              <a:rPr lang="hu-HU" sz="2400" dirty="0" smtClean="0">
                <a:solidFill>
                  <a:schemeClr val="tx2"/>
                </a:solidFill>
                <a:latin typeface="Times New Roman" panose="02020603050405020304" pitchFamily="18" charset="0"/>
                <a:cs typeface="Times New Roman" panose="02020603050405020304" pitchFamily="18" charset="0"/>
              </a:rPr>
              <a:t>és a </a:t>
            </a:r>
            <a:r>
              <a:rPr lang="hu-HU" sz="2400" dirty="0">
                <a:solidFill>
                  <a:schemeClr val="tx2"/>
                </a:solidFill>
                <a:latin typeface="Times New Roman" panose="02020603050405020304" pitchFamily="18" charset="0"/>
                <a:cs typeface="Times New Roman" panose="02020603050405020304" pitchFamily="18" charset="0"/>
              </a:rPr>
              <a:t>készlet ezt a mennyiséget nem haladja </a:t>
            </a:r>
            <a:r>
              <a:rPr lang="hu-HU" sz="2400" dirty="0" smtClean="0">
                <a:solidFill>
                  <a:schemeClr val="tx2"/>
                </a:solidFill>
                <a:latin typeface="Times New Roman" panose="02020603050405020304" pitchFamily="18" charset="0"/>
                <a:cs typeface="Times New Roman" panose="02020603050405020304" pitchFamily="18" charset="0"/>
              </a:rPr>
              <a:t>meg,</a:t>
            </a:r>
            <a:endParaRPr lang="hu-HU" sz="2400" dirty="0">
              <a:solidFill>
                <a:schemeClr val="tx2"/>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hu-HU" sz="2400" dirty="0" smtClean="0">
                <a:solidFill>
                  <a:schemeClr val="tx2"/>
                </a:solidFill>
                <a:latin typeface="Times New Roman" panose="02020603050405020304" pitchFamily="18" charset="0"/>
                <a:cs typeface="Times New Roman" panose="02020603050405020304" pitchFamily="18" charset="0"/>
              </a:rPr>
              <a:t>az Art. szerint nem minősül kockázatos adózónak</a:t>
            </a:r>
          </a:p>
          <a:p>
            <a:pPr algn="just">
              <a:buFont typeface="Wingdings" panose="05000000000000000000" pitchFamily="2" charset="2"/>
              <a:buChar char="§"/>
            </a:pPr>
            <a:endParaRPr lang="hu-HU" sz="2400" dirty="0">
              <a:solidFill>
                <a:schemeClr val="tx2"/>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hu-HU" sz="2400" dirty="0">
              <a:solidFill>
                <a:schemeClr val="tx2"/>
              </a:solidFill>
              <a:latin typeface="Times New Roman" panose="02020603050405020304" pitchFamily="18" charset="0"/>
              <a:cs typeface="Times New Roman" panose="02020603050405020304" pitchFamily="18" charset="0"/>
            </a:endParaRPr>
          </a:p>
        </p:txBody>
      </p:sp>
      <p:pic>
        <p:nvPicPr>
          <p:cNvPr id="10" name="Kép 16" descr="NAV_hosszu_logo_RGB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 y="142875"/>
            <a:ext cx="128428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ím 1"/>
          <p:cNvSpPr txBox="1">
            <a:spLocks/>
          </p:cNvSpPr>
          <p:nvPr/>
        </p:nvSpPr>
        <p:spPr>
          <a:xfrm>
            <a:off x="1547813" y="44450"/>
            <a:ext cx="7488237" cy="6540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hu-HU" sz="2800" b="1" dirty="0">
                <a:solidFill>
                  <a:srgbClr val="002060"/>
                </a:solidFill>
                <a:latin typeface="Times New Roman" panose="02020603050405020304" pitchFamily="18" charset="0"/>
                <a:cs typeface="Times New Roman" panose="02020603050405020304" pitchFamily="18" charset="0"/>
              </a:rPr>
              <a:t>Kisüzemi bortermelés feltételei</a:t>
            </a:r>
          </a:p>
        </p:txBody>
      </p:sp>
    </p:spTree>
    <p:extLst>
      <p:ext uri="{BB962C8B-B14F-4D97-AF65-F5344CB8AC3E}">
        <p14:creationId xmlns:p14="http://schemas.microsoft.com/office/powerpoint/2010/main" val="2837228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Kép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églalap 7"/>
          <p:cNvSpPr/>
          <p:nvPr/>
        </p:nvSpPr>
        <p:spPr>
          <a:xfrm>
            <a:off x="1165225" y="3011488"/>
            <a:ext cx="6813550" cy="9223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102870" rIns="102870" bIns="102870" spcCol="1270" anchor="ctr"/>
          <a:lstStyle/>
          <a:p>
            <a:pPr defTabSz="1200150">
              <a:lnSpc>
                <a:spcPct val="90000"/>
              </a:lnSpc>
              <a:spcAft>
                <a:spcPct val="35000"/>
              </a:spcAft>
              <a:defRPr/>
            </a:pPr>
            <a:endParaRPr lang="hu-HU" sz="2700" dirty="0">
              <a:solidFill>
                <a:prstClr val="black">
                  <a:hueOff val="0"/>
                  <a:satOff val="0"/>
                  <a:lumOff val="0"/>
                  <a:alphaOff val="0"/>
                </a:prstClr>
              </a:solidFill>
              <a:latin typeface="Times New Roman" pitchFamily="18" charset="0"/>
              <a:cs typeface="Times New Roman" pitchFamily="18" charset="0"/>
            </a:endParaRPr>
          </a:p>
        </p:txBody>
      </p:sp>
      <p:sp>
        <p:nvSpPr>
          <p:cNvPr id="16388" name="Téglalap 1"/>
          <p:cNvSpPr>
            <a:spLocks noChangeArrowheads="1"/>
          </p:cNvSpPr>
          <p:nvPr/>
        </p:nvSpPr>
        <p:spPr bwMode="auto">
          <a:xfrm>
            <a:off x="179388" y="1233488"/>
            <a:ext cx="85201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842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lgn="just" eaLnBrk="1" hangingPunct="1">
              <a:spcBef>
                <a:spcPct val="0"/>
              </a:spcBef>
              <a:spcAft>
                <a:spcPts val="600"/>
              </a:spcAft>
              <a:buClr>
                <a:srgbClr val="000000"/>
              </a:buClr>
              <a:buFont typeface="Arial" charset="0"/>
              <a:buNone/>
            </a:pPr>
            <a:endParaRPr lang="hu-HU" altLang="hu-HU" sz="1200">
              <a:solidFill>
                <a:srgbClr val="000000"/>
              </a:solidFill>
              <a:latin typeface="Times New Roman" pitchFamily="18" charset="0"/>
              <a:cs typeface="Times New Roman" pitchFamily="18" charset="0"/>
            </a:endParaRPr>
          </a:p>
          <a:p>
            <a:pPr lvl="1" algn="just" eaLnBrk="1" hangingPunct="1">
              <a:spcBef>
                <a:spcPct val="0"/>
              </a:spcBef>
              <a:spcAft>
                <a:spcPts val="600"/>
              </a:spcAft>
              <a:buClr>
                <a:srgbClr val="000000"/>
              </a:buClr>
              <a:buFont typeface="Arial" charset="0"/>
              <a:buNone/>
            </a:pPr>
            <a:endParaRPr lang="hu-HU" altLang="hu-HU" sz="1200">
              <a:solidFill>
                <a:srgbClr val="000000"/>
              </a:solidFill>
              <a:latin typeface="Times New Roman" pitchFamily="18" charset="0"/>
              <a:cs typeface="Times New Roman" pitchFamily="18" charset="0"/>
            </a:endParaRPr>
          </a:p>
        </p:txBody>
      </p:sp>
      <p:sp>
        <p:nvSpPr>
          <p:cNvPr id="4" name="Tartalom helye 3"/>
          <p:cNvSpPr>
            <a:spLocks noGrp="1"/>
          </p:cNvSpPr>
          <p:nvPr>
            <p:ph idx="1"/>
          </p:nvPr>
        </p:nvSpPr>
        <p:spPr>
          <a:xfrm>
            <a:off x="539552" y="980728"/>
            <a:ext cx="7776864" cy="4320480"/>
          </a:xfrm>
        </p:spPr>
        <p:txBody>
          <a:bodyPr>
            <a:normAutofit/>
          </a:bodyPr>
          <a:lstStyle/>
          <a:p>
            <a:pPr algn="just">
              <a:buFont typeface="Wingdings" panose="05000000000000000000" pitchFamily="2" charset="2"/>
              <a:buChar char="§"/>
            </a:pPr>
            <a:r>
              <a:rPr lang="hu-HU" sz="2800" dirty="0">
                <a:solidFill>
                  <a:schemeClr val="tx2"/>
                </a:solidFill>
                <a:latin typeface="Times New Roman" panose="02020603050405020304" pitchFamily="18" charset="0"/>
                <a:cs typeface="Times New Roman" panose="02020603050405020304" pitchFamily="18" charset="0"/>
              </a:rPr>
              <a:t>Egyszerűsített adóraktári </a:t>
            </a:r>
            <a:r>
              <a:rPr lang="hu-HU" sz="2800" dirty="0" smtClean="0">
                <a:solidFill>
                  <a:schemeClr val="tx2"/>
                </a:solidFill>
                <a:latin typeface="Times New Roman" panose="02020603050405020304" pitchFamily="18" charset="0"/>
                <a:cs typeface="Times New Roman" panose="02020603050405020304" pitchFamily="18" charset="0"/>
              </a:rPr>
              <a:t>engedély iránti </a:t>
            </a:r>
            <a:r>
              <a:rPr lang="hu-HU" sz="2800" dirty="0">
                <a:solidFill>
                  <a:schemeClr val="tx2"/>
                </a:solidFill>
                <a:latin typeface="Times New Roman" panose="02020603050405020304" pitchFamily="18" charset="0"/>
                <a:cs typeface="Times New Roman" panose="02020603050405020304" pitchFamily="18" charset="0"/>
              </a:rPr>
              <a:t>kérelmet kell </a:t>
            </a:r>
            <a:r>
              <a:rPr lang="hu-HU" sz="2800" dirty="0" smtClean="0">
                <a:solidFill>
                  <a:schemeClr val="tx2"/>
                </a:solidFill>
                <a:latin typeface="Times New Roman" panose="02020603050405020304" pitchFamily="18" charset="0"/>
                <a:cs typeface="Times New Roman" panose="02020603050405020304" pitchFamily="18" charset="0"/>
              </a:rPr>
              <a:t>benyújtania a kisüzemi bortermelőnek</a:t>
            </a:r>
            <a:r>
              <a:rPr lang="hu-HU" dirty="0" smtClean="0">
                <a:solidFill>
                  <a:schemeClr val="tx2"/>
                </a:solidFill>
                <a:latin typeface="Times New Roman" panose="02020603050405020304" pitchFamily="18" charset="0"/>
                <a:cs typeface="Times New Roman" panose="02020603050405020304" pitchFamily="18" charset="0"/>
              </a:rPr>
              <a:t>:</a:t>
            </a:r>
            <a:endParaRPr lang="hu-HU" sz="2800" dirty="0" smtClean="0">
              <a:solidFill>
                <a:schemeClr val="tx2"/>
              </a:solidFill>
              <a:latin typeface="Times New Roman" panose="02020603050405020304" pitchFamily="18" charset="0"/>
              <a:cs typeface="Times New Roman" panose="02020603050405020304" pitchFamily="18" charset="0"/>
            </a:endParaRPr>
          </a:p>
          <a:p>
            <a:pPr marL="717550" lvl="1" indent="-342900" algn="just">
              <a:buFont typeface="Arial" panose="020B0604020202020204" pitchFamily="34" charset="0"/>
              <a:buChar char="•"/>
            </a:pPr>
            <a:endParaRPr lang="hu-HU" sz="1000" dirty="0" smtClean="0">
              <a:solidFill>
                <a:schemeClr val="tx2"/>
              </a:solidFill>
              <a:latin typeface="Times New Roman" panose="02020603050405020304" pitchFamily="18" charset="0"/>
              <a:cs typeface="Times New Roman" panose="02020603050405020304" pitchFamily="18" charset="0"/>
            </a:endParaRPr>
          </a:p>
          <a:p>
            <a:pPr marL="717550" lvl="1" indent="-342900" algn="just">
              <a:buFont typeface="Arial" panose="020B0604020202020204" pitchFamily="34" charset="0"/>
              <a:buChar char="•"/>
            </a:pPr>
            <a:r>
              <a:rPr lang="hu-HU" sz="2400" dirty="0" smtClean="0">
                <a:solidFill>
                  <a:schemeClr val="tx2"/>
                </a:solidFill>
                <a:latin typeface="Times New Roman" panose="02020603050405020304" pitchFamily="18" charset="0"/>
                <a:cs typeface="Times New Roman" panose="02020603050405020304" pitchFamily="18" charset="0"/>
              </a:rPr>
              <a:t>Bármely feltétel nem teljesülése esetén </a:t>
            </a:r>
          </a:p>
          <a:p>
            <a:pPr marL="1077913" lvl="2" indent="-317500" algn="just">
              <a:lnSpc>
                <a:spcPct val="115000"/>
              </a:lnSpc>
              <a:buFont typeface="Wingdings" panose="05000000000000000000" pitchFamily="2" charset="2"/>
              <a:buChar char="ü"/>
            </a:pPr>
            <a:r>
              <a:rPr lang="hu-HU" dirty="0">
                <a:solidFill>
                  <a:schemeClr val="tx2"/>
                </a:solidFill>
                <a:latin typeface="Times New Roman" panose="02020603050405020304" pitchFamily="18" charset="0"/>
                <a:cs typeface="Times New Roman" panose="02020603050405020304" pitchFamily="18" charset="0"/>
              </a:rPr>
              <a:t>a</a:t>
            </a:r>
            <a:r>
              <a:rPr lang="hu-HU" dirty="0" smtClean="0">
                <a:solidFill>
                  <a:schemeClr val="tx2"/>
                </a:solidFill>
                <a:latin typeface="Times New Roman" panose="02020603050405020304" pitchFamily="18" charset="0"/>
                <a:cs typeface="Times New Roman" panose="02020603050405020304" pitchFamily="18" charset="0"/>
              </a:rPr>
              <a:t> feltétel nem teljesülését követő </a:t>
            </a:r>
            <a:r>
              <a:rPr lang="hu-HU" dirty="0">
                <a:solidFill>
                  <a:schemeClr val="tx2"/>
                </a:solidFill>
                <a:latin typeface="Times New Roman" panose="02020603050405020304" pitchFamily="18" charset="0"/>
                <a:cs typeface="Times New Roman" panose="02020603050405020304" pitchFamily="18" charset="0"/>
              </a:rPr>
              <a:t>hónap15-ig </a:t>
            </a:r>
            <a:r>
              <a:rPr lang="hu-HU" dirty="0" smtClean="0">
                <a:solidFill>
                  <a:schemeClr val="tx2"/>
                </a:solidFill>
                <a:latin typeface="Times New Roman" panose="02020603050405020304" pitchFamily="18" charset="0"/>
                <a:cs typeface="Times New Roman" panose="02020603050405020304" pitchFamily="18" charset="0"/>
              </a:rPr>
              <a:t>napjáig</a:t>
            </a:r>
            <a:endParaRPr lang="hu-HU" dirty="0">
              <a:solidFill>
                <a:schemeClr val="tx2"/>
              </a:solidFill>
              <a:latin typeface="Times New Roman" panose="02020603050405020304" pitchFamily="18" charset="0"/>
              <a:cs typeface="Times New Roman" panose="02020603050405020304" pitchFamily="18" charset="0"/>
            </a:endParaRPr>
          </a:p>
          <a:p>
            <a:pPr marL="717550" lvl="1" indent="-342900" algn="just">
              <a:buFont typeface="Arial" panose="020B0604020202020204" pitchFamily="34" charset="0"/>
              <a:buChar char="•"/>
            </a:pPr>
            <a:r>
              <a:rPr lang="hu-HU" sz="2400" dirty="0">
                <a:solidFill>
                  <a:schemeClr val="tx2"/>
                </a:solidFill>
                <a:latin typeface="Times New Roman" panose="02020603050405020304" pitchFamily="18" charset="0"/>
                <a:cs typeface="Times New Roman" panose="02020603050405020304" pitchFamily="18" charset="0"/>
              </a:rPr>
              <a:t>Kockázatos adózóvá válás esetén </a:t>
            </a:r>
          </a:p>
          <a:p>
            <a:pPr marL="1077913" lvl="2" indent="-306388" algn="just">
              <a:lnSpc>
                <a:spcPct val="115000"/>
              </a:lnSpc>
              <a:buFont typeface="Wingdings" panose="05000000000000000000" pitchFamily="2" charset="2"/>
              <a:buChar char="ü"/>
            </a:pPr>
            <a:r>
              <a:rPr lang="hu-HU" dirty="0" smtClean="0">
                <a:solidFill>
                  <a:schemeClr val="tx2"/>
                </a:solidFill>
                <a:latin typeface="Times New Roman" panose="02020603050405020304" pitchFamily="18" charset="0"/>
                <a:cs typeface="Times New Roman" panose="02020603050405020304" pitchFamily="18" charset="0"/>
              </a:rPr>
              <a:t>haladéktalanul</a:t>
            </a:r>
            <a:endParaRPr lang="hu-HU" dirty="0">
              <a:solidFill>
                <a:schemeClr val="tx2"/>
              </a:solidFill>
              <a:latin typeface="Times New Roman" panose="02020603050405020304" pitchFamily="18" charset="0"/>
              <a:cs typeface="Times New Roman" panose="02020603050405020304" pitchFamily="18" charset="0"/>
            </a:endParaRPr>
          </a:p>
        </p:txBody>
      </p:sp>
      <p:pic>
        <p:nvPicPr>
          <p:cNvPr id="10" name="Kép 16" descr="NAV_hosszu_logo_RGB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 y="142875"/>
            <a:ext cx="128428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ím 1"/>
          <p:cNvSpPr txBox="1">
            <a:spLocks/>
          </p:cNvSpPr>
          <p:nvPr/>
        </p:nvSpPr>
        <p:spPr>
          <a:xfrm>
            <a:off x="1547813" y="44450"/>
            <a:ext cx="7151687" cy="6540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hu-HU" sz="2800" b="1" dirty="0">
                <a:solidFill>
                  <a:srgbClr val="002060"/>
                </a:solidFill>
                <a:latin typeface="Times New Roman" panose="02020603050405020304" pitchFamily="18" charset="0"/>
                <a:cs typeface="Times New Roman" panose="02020603050405020304" pitchFamily="18" charset="0"/>
              </a:rPr>
              <a:t>Kisüzemi bortermelői státusz megszűnése</a:t>
            </a:r>
          </a:p>
        </p:txBody>
      </p:sp>
      <p:sp>
        <p:nvSpPr>
          <p:cNvPr id="11" name="Tartalom helye 3"/>
          <p:cNvSpPr txBox="1">
            <a:spLocks/>
          </p:cNvSpPr>
          <p:nvPr/>
        </p:nvSpPr>
        <p:spPr>
          <a:xfrm flipV="1">
            <a:off x="539552" y="6741368"/>
            <a:ext cx="8064896" cy="110282"/>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hu-HU" sz="2400" u="sng" dirty="0" smtClean="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7228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Kép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églalap 7"/>
          <p:cNvSpPr/>
          <p:nvPr/>
        </p:nvSpPr>
        <p:spPr>
          <a:xfrm>
            <a:off x="1165225" y="3011488"/>
            <a:ext cx="6813550" cy="9223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102870" rIns="102870" bIns="102870" spcCol="1270" anchor="ctr"/>
          <a:lstStyle/>
          <a:p>
            <a:pPr defTabSz="1200150">
              <a:lnSpc>
                <a:spcPct val="90000"/>
              </a:lnSpc>
              <a:spcAft>
                <a:spcPct val="35000"/>
              </a:spcAft>
              <a:defRPr/>
            </a:pPr>
            <a:endParaRPr lang="hu-HU" sz="2700" dirty="0">
              <a:solidFill>
                <a:prstClr val="black">
                  <a:hueOff val="0"/>
                  <a:satOff val="0"/>
                  <a:lumOff val="0"/>
                  <a:alphaOff val="0"/>
                </a:prstClr>
              </a:solidFill>
              <a:latin typeface="Times New Roman" pitchFamily="18" charset="0"/>
              <a:cs typeface="Times New Roman" pitchFamily="18" charset="0"/>
            </a:endParaRPr>
          </a:p>
        </p:txBody>
      </p:sp>
      <p:sp>
        <p:nvSpPr>
          <p:cNvPr id="16388" name="Téglalap 1"/>
          <p:cNvSpPr>
            <a:spLocks noChangeArrowheads="1"/>
          </p:cNvSpPr>
          <p:nvPr/>
        </p:nvSpPr>
        <p:spPr bwMode="auto">
          <a:xfrm>
            <a:off x="179388" y="1233488"/>
            <a:ext cx="85201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842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lgn="just" eaLnBrk="1" hangingPunct="1">
              <a:spcBef>
                <a:spcPct val="0"/>
              </a:spcBef>
              <a:spcAft>
                <a:spcPts val="600"/>
              </a:spcAft>
              <a:buClr>
                <a:srgbClr val="000000"/>
              </a:buClr>
              <a:buFont typeface="Arial" charset="0"/>
              <a:buNone/>
            </a:pPr>
            <a:endParaRPr lang="hu-HU" altLang="hu-HU" sz="1200" dirty="0">
              <a:solidFill>
                <a:srgbClr val="000000"/>
              </a:solidFill>
              <a:latin typeface="Times New Roman" pitchFamily="18" charset="0"/>
              <a:cs typeface="Times New Roman" pitchFamily="18" charset="0"/>
            </a:endParaRPr>
          </a:p>
          <a:p>
            <a:pPr lvl="1" algn="just" eaLnBrk="1" hangingPunct="1">
              <a:spcBef>
                <a:spcPct val="0"/>
              </a:spcBef>
              <a:spcAft>
                <a:spcPts val="600"/>
              </a:spcAft>
              <a:buClr>
                <a:srgbClr val="000000"/>
              </a:buClr>
              <a:buFont typeface="Arial" charset="0"/>
              <a:buNone/>
            </a:pPr>
            <a:endParaRPr lang="hu-HU" altLang="hu-HU" sz="1200" dirty="0">
              <a:solidFill>
                <a:srgbClr val="000000"/>
              </a:solidFill>
              <a:latin typeface="Times New Roman" pitchFamily="18" charset="0"/>
              <a:cs typeface="Times New Roman" pitchFamily="18" charset="0"/>
            </a:endParaRPr>
          </a:p>
        </p:txBody>
      </p:sp>
      <p:sp>
        <p:nvSpPr>
          <p:cNvPr id="4" name="Tartalom helye 3"/>
          <p:cNvSpPr>
            <a:spLocks noGrp="1"/>
          </p:cNvSpPr>
          <p:nvPr>
            <p:ph idx="1"/>
          </p:nvPr>
        </p:nvSpPr>
        <p:spPr>
          <a:xfrm>
            <a:off x="142875" y="1200330"/>
            <a:ext cx="8893175" cy="5469030"/>
          </a:xfrm>
        </p:spPr>
        <p:txBody>
          <a:bodyPr>
            <a:noAutofit/>
          </a:bodyPr>
          <a:lstStyle/>
          <a:p>
            <a:pPr marL="269875" lvl="0" indent="-269875">
              <a:spcBef>
                <a:spcPts val="0"/>
              </a:spcBef>
              <a:spcAft>
                <a:spcPts val="1200"/>
              </a:spcAft>
              <a:buFont typeface="Wingdings" panose="05000000000000000000" pitchFamily="2" charset="2"/>
              <a:buChar char="§"/>
            </a:pPr>
            <a:r>
              <a:rPr lang="hu-HU" sz="2400" b="1" dirty="0" smtClean="0">
                <a:solidFill>
                  <a:schemeClr val="tx2"/>
                </a:solidFill>
                <a:latin typeface="Times New Roman" panose="02020603050405020304" pitchFamily="18" charset="0"/>
                <a:cs typeface="Times New Roman" panose="02020603050405020304" pitchFamily="18" charset="0"/>
              </a:rPr>
              <a:t>Adatszolgáltatás </a:t>
            </a:r>
            <a:r>
              <a:rPr lang="hu-HU" sz="2400" b="1" dirty="0">
                <a:solidFill>
                  <a:schemeClr val="tx2"/>
                </a:solidFill>
                <a:latin typeface="Times New Roman" panose="02020603050405020304" pitchFamily="18" charset="0"/>
                <a:cs typeface="Times New Roman" panose="02020603050405020304" pitchFamily="18" charset="0"/>
              </a:rPr>
              <a:t>évente egyszer, a borpiaci év végén </a:t>
            </a:r>
          </a:p>
          <a:p>
            <a:pPr marL="539750" lvl="1" indent="-257175">
              <a:spcBef>
                <a:spcPts val="0"/>
              </a:spcBef>
              <a:buFont typeface="Arial" panose="020B0604020202020204" pitchFamily="34" charset="0"/>
              <a:buChar char="•"/>
            </a:pPr>
            <a:r>
              <a:rPr lang="hu-HU" sz="2000" dirty="0" smtClean="0">
                <a:solidFill>
                  <a:schemeClr val="tx2"/>
                </a:solidFill>
                <a:latin typeface="Times New Roman" panose="02020603050405020304" pitchFamily="18" charset="0"/>
                <a:cs typeface="Times New Roman" panose="02020603050405020304" pitchFamily="18" charset="0"/>
              </a:rPr>
              <a:t>Hegyközségnek </a:t>
            </a:r>
            <a:r>
              <a:rPr lang="hu-HU" sz="2000" dirty="0">
                <a:solidFill>
                  <a:schemeClr val="tx2"/>
                </a:solidFill>
                <a:latin typeface="Times New Roman" panose="02020603050405020304" pitchFamily="18" charset="0"/>
                <a:cs typeface="Times New Roman" panose="02020603050405020304" pitchFamily="18" charset="0"/>
              </a:rPr>
              <a:t>– </a:t>
            </a:r>
            <a:r>
              <a:rPr lang="hu-HU" sz="2000" dirty="0" err="1" smtClean="0">
                <a:solidFill>
                  <a:schemeClr val="tx2"/>
                </a:solidFill>
                <a:latin typeface="Times New Roman" panose="02020603050405020304" pitchFamily="18" charset="0"/>
                <a:cs typeface="Times New Roman" panose="02020603050405020304" pitchFamily="18" charset="0"/>
              </a:rPr>
              <a:t>ISZBIR-en</a:t>
            </a:r>
            <a:r>
              <a:rPr lang="hu-HU" sz="2000" dirty="0" smtClean="0">
                <a:solidFill>
                  <a:schemeClr val="tx2"/>
                </a:solidFill>
                <a:latin typeface="Times New Roman" panose="02020603050405020304" pitchFamily="18" charset="0"/>
                <a:cs typeface="Times New Roman" panose="02020603050405020304" pitchFamily="18" charset="0"/>
              </a:rPr>
              <a:t> </a:t>
            </a:r>
            <a:r>
              <a:rPr lang="hu-HU" sz="2000" dirty="0">
                <a:solidFill>
                  <a:schemeClr val="tx2"/>
                </a:solidFill>
                <a:latin typeface="Times New Roman" panose="02020603050405020304" pitchFamily="18" charset="0"/>
                <a:cs typeface="Times New Roman" panose="02020603050405020304" pitchFamily="18" charset="0"/>
              </a:rPr>
              <a:t>keresztül </a:t>
            </a:r>
          </a:p>
          <a:p>
            <a:pPr marL="903288" lvl="2" indent="-317500">
              <a:lnSpc>
                <a:spcPct val="115000"/>
              </a:lnSpc>
              <a:spcBef>
                <a:spcPts val="0"/>
              </a:spcBef>
              <a:buFont typeface="Wingdings" panose="05000000000000000000" pitchFamily="2" charset="2"/>
              <a:buChar char="ü"/>
            </a:pPr>
            <a:r>
              <a:rPr lang="hu-HU" sz="2000" dirty="0">
                <a:solidFill>
                  <a:schemeClr val="tx2"/>
                </a:solidFill>
                <a:latin typeface="Times New Roman" panose="02020603050405020304" pitchFamily="18" charset="0"/>
                <a:cs typeface="Times New Roman" panose="02020603050405020304" pitchFamily="18" charset="0"/>
              </a:rPr>
              <a:t>saját termelésű és vásárolt </a:t>
            </a:r>
            <a:r>
              <a:rPr lang="hu-HU" sz="2000" dirty="0" smtClean="0">
                <a:solidFill>
                  <a:schemeClr val="tx2"/>
                </a:solidFill>
                <a:latin typeface="Times New Roman" panose="02020603050405020304" pitchFamily="18" charset="0"/>
                <a:cs typeface="Times New Roman" panose="02020603050405020304" pitchFamily="18" charset="0"/>
              </a:rPr>
              <a:t>szőlőmennyiség,</a:t>
            </a:r>
            <a:endParaRPr lang="hu-HU" sz="2000" dirty="0">
              <a:solidFill>
                <a:schemeClr val="tx2"/>
              </a:solidFill>
              <a:latin typeface="Times New Roman" panose="02020603050405020304" pitchFamily="18" charset="0"/>
              <a:cs typeface="Times New Roman" panose="02020603050405020304" pitchFamily="18" charset="0"/>
            </a:endParaRPr>
          </a:p>
          <a:p>
            <a:pPr marL="903288" lvl="2" indent="-317500">
              <a:lnSpc>
                <a:spcPct val="115000"/>
              </a:lnSpc>
              <a:spcBef>
                <a:spcPts val="0"/>
              </a:spcBef>
              <a:buFont typeface="Wingdings" panose="05000000000000000000" pitchFamily="2" charset="2"/>
              <a:buChar char="ü"/>
            </a:pPr>
            <a:r>
              <a:rPr lang="hu-HU" sz="2000" dirty="0">
                <a:solidFill>
                  <a:schemeClr val="tx2"/>
                </a:solidFill>
                <a:latin typeface="Times New Roman" panose="02020603050405020304" pitchFamily="18" charset="0"/>
                <a:cs typeface="Times New Roman" panose="02020603050405020304" pitchFamily="18" charset="0"/>
              </a:rPr>
              <a:t>előállított, tárolt, kitárolt csendes és habzó bor </a:t>
            </a:r>
            <a:r>
              <a:rPr lang="hu-HU" sz="2000" dirty="0" smtClean="0">
                <a:solidFill>
                  <a:schemeClr val="tx2"/>
                </a:solidFill>
                <a:latin typeface="Times New Roman" panose="02020603050405020304" pitchFamily="18" charset="0"/>
                <a:cs typeface="Times New Roman" panose="02020603050405020304" pitchFamily="18" charset="0"/>
              </a:rPr>
              <a:t>mennyiség,</a:t>
            </a:r>
            <a:endParaRPr lang="hu-HU" sz="2000" dirty="0">
              <a:solidFill>
                <a:schemeClr val="tx2"/>
              </a:solidFill>
              <a:latin typeface="Times New Roman" panose="02020603050405020304" pitchFamily="18" charset="0"/>
              <a:cs typeface="Times New Roman" panose="02020603050405020304" pitchFamily="18" charset="0"/>
            </a:endParaRPr>
          </a:p>
          <a:p>
            <a:pPr marL="903288" lvl="2" indent="-317500">
              <a:lnSpc>
                <a:spcPct val="115000"/>
              </a:lnSpc>
              <a:spcBef>
                <a:spcPts val="0"/>
              </a:spcBef>
              <a:buFont typeface="Wingdings" panose="05000000000000000000" pitchFamily="2" charset="2"/>
              <a:buChar char="ü"/>
            </a:pPr>
            <a:r>
              <a:rPr lang="hu-HU" sz="2000" dirty="0">
                <a:solidFill>
                  <a:schemeClr val="tx2"/>
                </a:solidFill>
                <a:latin typeface="Times New Roman" panose="02020603050405020304" pitchFamily="18" charset="0"/>
                <a:cs typeface="Times New Roman" panose="02020603050405020304" pitchFamily="18" charset="0"/>
              </a:rPr>
              <a:t> készletváltozások </a:t>
            </a:r>
            <a:r>
              <a:rPr lang="hu-HU" sz="2000" dirty="0" smtClean="0">
                <a:solidFill>
                  <a:schemeClr val="tx2"/>
                </a:solidFill>
                <a:latin typeface="Times New Roman" panose="02020603050405020304" pitchFamily="18" charset="0"/>
                <a:cs typeface="Times New Roman" panose="02020603050405020304" pitchFamily="18" charset="0"/>
              </a:rPr>
              <a:t>,</a:t>
            </a:r>
            <a:endParaRPr lang="hu-HU" sz="2000" dirty="0">
              <a:solidFill>
                <a:schemeClr val="tx2"/>
              </a:solidFill>
              <a:latin typeface="Times New Roman" panose="02020603050405020304" pitchFamily="18" charset="0"/>
              <a:cs typeface="Times New Roman" panose="02020603050405020304" pitchFamily="18" charset="0"/>
            </a:endParaRPr>
          </a:p>
          <a:p>
            <a:pPr marL="903288" lvl="2" indent="-317500">
              <a:lnSpc>
                <a:spcPct val="115000"/>
              </a:lnSpc>
              <a:spcBef>
                <a:spcPts val="0"/>
              </a:spcBef>
              <a:buFont typeface="Wingdings" panose="05000000000000000000" pitchFamily="2" charset="2"/>
              <a:buChar char="ü"/>
            </a:pPr>
            <a:r>
              <a:rPr lang="hu-HU" sz="2000" dirty="0">
                <a:solidFill>
                  <a:schemeClr val="tx2"/>
                </a:solidFill>
                <a:latin typeface="Times New Roman" panose="02020603050405020304" pitchFamily="18" charset="0"/>
                <a:cs typeface="Times New Roman" panose="02020603050405020304" pitchFamily="18" charset="0"/>
              </a:rPr>
              <a:t>borpiaci év tényleges zárókészlete </a:t>
            </a:r>
          </a:p>
          <a:p>
            <a:pPr marL="903288" lvl="2" indent="-317500">
              <a:lnSpc>
                <a:spcPct val="115000"/>
              </a:lnSpc>
              <a:spcBef>
                <a:spcPts val="0"/>
              </a:spcBef>
              <a:buFont typeface="Wingdings" panose="05000000000000000000" pitchFamily="2" charset="2"/>
              <a:buChar char="ü"/>
            </a:pPr>
            <a:r>
              <a:rPr lang="hu-HU" sz="2000" dirty="0">
                <a:solidFill>
                  <a:schemeClr val="tx2"/>
                </a:solidFill>
                <a:latin typeface="Times New Roman" panose="02020603050405020304" pitchFamily="18" charset="0"/>
                <a:cs typeface="Times New Roman" panose="02020603050405020304" pitchFamily="18" charset="0"/>
              </a:rPr>
              <a:t>h</a:t>
            </a:r>
            <a:r>
              <a:rPr lang="hu-HU" sz="2000" dirty="0" smtClean="0">
                <a:solidFill>
                  <a:schemeClr val="tx2"/>
                </a:solidFill>
                <a:latin typeface="Times New Roman" panose="02020603050405020304" pitchFamily="18" charset="0"/>
                <a:cs typeface="Times New Roman" panose="02020603050405020304" pitchFamily="18" charset="0"/>
              </a:rPr>
              <a:t>ivatalos </a:t>
            </a:r>
            <a:r>
              <a:rPr lang="hu-HU" sz="2000" dirty="0">
                <a:solidFill>
                  <a:schemeClr val="tx2"/>
                </a:solidFill>
                <a:latin typeface="Times New Roman" panose="02020603050405020304" pitchFamily="18" charset="0"/>
                <a:cs typeface="Times New Roman" panose="02020603050405020304" pitchFamily="18" charset="0"/>
              </a:rPr>
              <a:t>zár készletelszámolás</a:t>
            </a:r>
          </a:p>
          <a:p>
            <a:pPr marL="539750" lvl="1" indent="-257175">
              <a:spcBef>
                <a:spcPts val="0"/>
              </a:spcBef>
              <a:buFont typeface="Arial" panose="020B0604020202020204" pitchFamily="34" charset="0"/>
              <a:buChar char="•"/>
            </a:pPr>
            <a:r>
              <a:rPr lang="hu-HU" sz="2000" dirty="0" smtClean="0">
                <a:solidFill>
                  <a:schemeClr val="tx2"/>
                </a:solidFill>
                <a:latin typeface="Times New Roman" panose="02020603050405020304" pitchFamily="18" charset="0"/>
                <a:cs typeface="Times New Roman" panose="02020603050405020304" pitchFamily="18" charset="0"/>
              </a:rPr>
              <a:t>Adóbevallás</a:t>
            </a:r>
            <a:r>
              <a:rPr lang="hu-HU" sz="2000" dirty="0">
                <a:solidFill>
                  <a:schemeClr val="tx2"/>
                </a:solidFill>
                <a:latin typeface="Times New Roman" panose="02020603050405020304" pitchFamily="18" charset="0"/>
                <a:cs typeface="Times New Roman" panose="02020603050405020304" pitchFamily="18" charset="0"/>
              </a:rPr>
              <a:t>, adófizetési kötelezettség </a:t>
            </a:r>
          </a:p>
          <a:p>
            <a:pPr marL="903288" lvl="2" indent="-317500">
              <a:lnSpc>
                <a:spcPct val="115000"/>
              </a:lnSpc>
              <a:spcBef>
                <a:spcPts val="0"/>
              </a:spcBef>
              <a:buFont typeface="Wingdings" panose="05000000000000000000" pitchFamily="2" charset="2"/>
              <a:buChar char="ü"/>
            </a:pPr>
            <a:r>
              <a:rPr lang="hu-HU" sz="2000" dirty="0">
                <a:solidFill>
                  <a:schemeClr val="tx2"/>
                </a:solidFill>
                <a:latin typeface="Times New Roman" panose="02020603050405020304" pitchFamily="18" charset="0"/>
                <a:cs typeface="Times New Roman" panose="02020603050405020304" pitchFamily="18" charset="0"/>
              </a:rPr>
              <a:t>szabadforgalomba bocsátott palackos erjesztésű habzóbor után</a:t>
            </a:r>
          </a:p>
        </p:txBody>
      </p:sp>
      <p:pic>
        <p:nvPicPr>
          <p:cNvPr id="10" name="Kép 16" descr="NAV_hosszu_logo_RGB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 y="142875"/>
            <a:ext cx="128428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ím 1"/>
          <p:cNvSpPr txBox="1">
            <a:spLocks/>
          </p:cNvSpPr>
          <p:nvPr/>
        </p:nvSpPr>
        <p:spPr>
          <a:xfrm>
            <a:off x="1547813" y="44450"/>
            <a:ext cx="7488237" cy="9362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hu-HU" sz="2800" b="1" dirty="0">
                <a:solidFill>
                  <a:srgbClr val="002060"/>
                </a:solidFill>
                <a:latin typeface="Times New Roman" panose="02020603050405020304" pitchFamily="18" charset="0"/>
                <a:cs typeface="Times New Roman" panose="02020603050405020304" pitchFamily="18" charset="0"/>
              </a:rPr>
              <a:t>Kisüzemi bortermelő </a:t>
            </a:r>
            <a:r>
              <a:rPr lang="hu-HU" sz="2800" b="1" dirty="0" smtClean="0">
                <a:solidFill>
                  <a:srgbClr val="002060"/>
                </a:solidFill>
                <a:latin typeface="Times New Roman" panose="02020603050405020304" pitchFamily="18" charset="0"/>
                <a:cs typeface="Times New Roman" panose="02020603050405020304" pitchFamily="18" charset="0"/>
              </a:rPr>
              <a:t>adatszolgáltatása</a:t>
            </a:r>
            <a:endParaRPr lang="hu-HU"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0669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Kép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544" y="-18256"/>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églalap 7"/>
          <p:cNvSpPr/>
          <p:nvPr/>
        </p:nvSpPr>
        <p:spPr>
          <a:xfrm>
            <a:off x="1165225" y="3011488"/>
            <a:ext cx="6813550" cy="9223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102870" rIns="102870" bIns="102870" spcCol="1270" anchor="ctr"/>
          <a:lstStyle/>
          <a:p>
            <a:pPr defTabSz="1200150">
              <a:lnSpc>
                <a:spcPct val="90000"/>
              </a:lnSpc>
              <a:spcAft>
                <a:spcPct val="35000"/>
              </a:spcAft>
              <a:defRPr/>
            </a:pPr>
            <a:endParaRPr lang="hu-HU" sz="2700" dirty="0">
              <a:solidFill>
                <a:prstClr val="black">
                  <a:hueOff val="0"/>
                  <a:satOff val="0"/>
                  <a:lumOff val="0"/>
                  <a:alphaOff val="0"/>
                </a:prstClr>
              </a:solidFill>
              <a:latin typeface="Times New Roman" pitchFamily="18" charset="0"/>
              <a:cs typeface="Times New Roman" pitchFamily="18" charset="0"/>
            </a:endParaRPr>
          </a:p>
        </p:txBody>
      </p:sp>
      <p:sp>
        <p:nvSpPr>
          <p:cNvPr id="16388" name="Téglalap 1"/>
          <p:cNvSpPr>
            <a:spLocks noChangeArrowheads="1"/>
          </p:cNvSpPr>
          <p:nvPr/>
        </p:nvSpPr>
        <p:spPr bwMode="auto">
          <a:xfrm>
            <a:off x="179388" y="1233488"/>
            <a:ext cx="85201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842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lgn="just" eaLnBrk="1" hangingPunct="1">
              <a:spcBef>
                <a:spcPct val="0"/>
              </a:spcBef>
              <a:spcAft>
                <a:spcPts val="600"/>
              </a:spcAft>
              <a:buClr>
                <a:srgbClr val="000000"/>
              </a:buClr>
              <a:buFont typeface="Arial" charset="0"/>
              <a:buNone/>
            </a:pPr>
            <a:endParaRPr lang="hu-HU" altLang="hu-HU" sz="1200">
              <a:solidFill>
                <a:srgbClr val="000000"/>
              </a:solidFill>
              <a:latin typeface="Times New Roman" pitchFamily="18" charset="0"/>
              <a:cs typeface="Times New Roman" pitchFamily="18" charset="0"/>
            </a:endParaRPr>
          </a:p>
          <a:p>
            <a:pPr lvl="1" algn="just" eaLnBrk="1" hangingPunct="1">
              <a:spcBef>
                <a:spcPct val="0"/>
              </a:spcBef>
              <a:spcAft>
                <a:spcPts val="600"/>
              </a:spcAft>
              <a:buClr>
                <a:srgbClr val="000000"/>
              </a:buClr>
              <a:buFont typeface="Arial" charset="0"/>
              <a:buNone/>
            </a:pPr>
            <a:endParaRPr lang="hu-HU" altLang="hu-HU" sz="1200">
              <a:solidFill>
                <a:srgbClr val="000000"/>
              </a:solidFill>
              <a:latin typeface="Times New Roman" pitchFamily="18" charset="0"/>
              <a:cs typeface="Times New Roman" pitchFamily="18" charset="0"/>
            </a:endParaRPr>
          </a:p>
        </p:txBody>
      </p:sp>
      <p:sp>
        <p:nvSpPr>
          <p:cNvPr id="4" name="Tartalom helye 3"/>
          <p:cNvSpPr>
            <a:spLocks noGrp="1"/>
          </p:cNvSpPr>
          <p:nvPr>
            <p:ph idx="1"/>
          </p:nvPr>
        </p:nvSpPr>
        <p:spPr>
          <a:xfrm>
            <a:off x="395536" y="1340768"/>
            <a:ext cx="8496944" cy="4608512"/>
          </a:xfrm>
        </p:spPr>
        <p:txBody>
          <a:bodyPr>
            <a:noAutofit/>
          </a:bodyPr>
          <a:lstStyle/>
          <a:p>
            <a:pPr algn="just">
              <a:lnSpc>
                <a:spcPct val="90000"/>
              </a:lnSpc>
              <a:spcAft>
                <a:spcPts val="600"/>
              </a:spcAft>
              <a:buFont typeface="Wingdings" panose="05000000000000000000" pitchFamily="2" charset="2"/>
              <a:buChar char="§"/>
            </a:pPr>
            <a:r>
              <a:rPr lang="hu-HU" sz="2400" b="1" dirty="0" smtClean="0">
                <a:solidFill>
                  <a:schemeClr val="tx2"/>
                </a:solidFill>
                <a:latin typeface="Times New Roman" panose="02020603050405020304" pitchFamily="18" charset="0"/>
                <a:cs typeface="Times New Roman" panose="02020603050405020304" pitchFamily="18" charset="0"/>
              </a:rPr>
              <a:t>Hivatalos zárat kell felhelyezni</a:t>
            </a:r>
          </a:p>
          <a:p>
            <a:pPr lvl="1" algn="just">
              <a:lnSpc>
                <a:spcPct val="105000"/>
              </a:lnSpc>
              <a:spcAft>
                <a:spcPts val="600"/>
              </a:spcAft>
              <a:buFont typeface="Arial" panose="020B0604020202020204" pitchFamily="34" charset="0"/>
              <a:buChar char="•"/>
            </a:pPr>
            <a:r>
              <a:rPr lang="hu-HU" sz="2000" dirty="0" smtClean="0">
                <a:solidFill>
                  <a:schemeClr val="tx2"/>
                </a:solidFill>
                <a:latin typeface="Times New Roman" panose="02020603050405020304" pitchFamily="18" charset="0"/>
                <a:cs typeface="Times New Roman" panose="02020603050405020304" pitchFamily="18" charset="0"/>
              </a:rPr>
              <a:t>belföldön a 2 litert meghaladó kiszerelésű csendes bor szállítása, értékesítése esetén </a:t>
            </a:r>
          </a:p>
          <a:p>
            <a:pPr lvl="1" algn="just">
              <a:lnSpc>
                <a:spcPct val="105000"/>
              </a:lnSpc>
              <a:spcAft>
                <a:spcPts val="600"/>
              </a:spcAft>
              <a:buFont typeface="Arial" panose="020B0604020202020204" pitchFamily="34" charset="0"/>
              <a:buChar char="•"/>
            </a:pPr>
            <a:r>
              <a:rPr lang="hu-HU" sz="2000" dirty="0" smtClean="0">
                <a:solidFill>
                  <a:schemeClr val="tx2"/>
                </a:solidFill>
                <a:latin typeface="Times New Roman" panose="02020603050405020304" pitchFamily="18" charset="0"/>
                <a:cs typeface="Times New Roman" panose="02020603050405020304" pitchFamily="18" charset="0"/>
              </a:rPr>
              <a:t>kivétel</a:t>
            </a:r>
          </a:p>
          <a:p>
            <a:pPr marL="903288" lvl="2" indent="-320675" algn="just">
              <a:lnSpc>
                <a:spcPct val="115000"/>
              </a:lnSpc>
              <a:spcBef>
                <a:spcPts val="0"/>
              </a:spcBef>
              <a:spcAft>
                <a:spcPts val="600"/>
              </a:spcAft>
              <a:buFont typeface="Wingdings" panose="05000000000000000000" pitchFamily="2" charset="2"/>
              <a:buChar char="ü"/>
            </a:pPr>
            <a:r>
              <a:rPr lang="hu-HU" sz="2000" dirty="0" smtClean="0">
                <a:solidFill>
                  <a:schemeClr val="tx2"/>
                </a:solidFill>
                <a:latin typeface="Times New Roman" panose="02020603050405020304" pitchFamily="18" charset="0"/>
                <a:cs typeface="Times New Roman" panose="02020603050405020304" pitchFamily="18" charset="0"/>
              </a:rPr>
              <a:t>termelői borkimérés keretében történő értékesítés esetén – kivéve a borászati üzem és a termelői borkimérésként működő saját üzlet közötti szállítás </a:t>
            </a:r>
          </a:p>
          <a:p>
            <a:pPr marL="903288" lvl="2" indent="-320675" algn="just">
              <a:lnSpc>
                <a:spcPct val="115000"/>
              </a:lnSpc>
              <a:spcBef>
                <a:spcPts val="0"/>
              </a:spcBef>
              <a:spcAft>
                <a:spcPts val="600"/>
              </a:spcAft>
              <a:buFont typeface="Wingdings" panose="05000000000000000000" pitchFamily="2" charset="2"/>
              <a:buChar char="ü"/>
            </a:pPr>
            <a:r>
              <a:rPr lang="hu-HU" sz="2000" dirty="0" err="1" smtClean="0">
                <a:solidFill>
                  <a:schemeClr val="tx2"/>
                </a:solidFill>
                <a:latin typeface="Times New Roman" panose="02020603050405020304" pitchFamily="18" charset="0"/>
                <a:cs typeface="Times New Roman" panose="02020603050405020304" pitchFamily="18" charset="0"/>
              </a:rPr>
              <a:t>bag-in-box</a:t>
            </a:r>
            <a:r>
              <a:rPr lang="hu-HU" sz="2000" dirty="0" smtClean="0">
                <a:solidFill>
                  <a:schemeClr val="tx2"/>
                </a:solidFill>
                <a:latin typeface="Times New Roman" panose="02020603050405020304" pitchFamily="18" charset="0"/>
                <a:cs typeface="Times New Roman" panose="02020603050405020304" pitchFamily="18" charset="0"/>
              </a:rPr>
              <a:t> kiszerelés</a:t>
            </a:r>
          </a:p>
          <a:p>
            <a:pPr marL="903288" lvl="2" indent="-320675" algn="just">
              <a:lnSpc>
                <a:spcPct val="115000"/>
              </a:lnSpc>
              <a:spcBef>
                <a:spcPts val="0"/>
              </a:spcBef>
              <a:spcAft>
                <a:spcPts val="600"/>
              </a:spcAft>
              <a:buFont typeface="Wingdings" panose="05000000000000000000" pitchFamily="2" charset="2"/>
              <a:buChar char="ü"/>
            </a:pPr>
            <a:endParaRPr lang="hu-HU" sz="2000" dirty="0">
              <a:solidFill>
                <a:schemeClr val="tx2"/>
              </a:solidFill>
              <a:latin typeface="Times New Roman" panose="02020603050405020304" pitchFamily="18" charset="0"/>
              <a:cs typeface="Times New Roman" panose="02020603050405020304" pitchFamily="18" charset="0"/>
            </a:endParaRPr>
          </a:p>
        </p:txBody>
      </p:sp>
      <p:pic>
        <p:nvPicPr>
          <p:cNvPr id="10" name="Kép 16" descr="NAV_hosszu_logo_RGB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 y="142875"/>
            <a:ext cx="128428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ím 1"/>
          <p:cNvSpPr txBox="1">
            <a:spLocks/>
          </p:cNvSpPr>
          <p:nvPr/>
        </p:nvSpPr>
        <p:spPr>
          <a:xfrm>
            <a:off x="1547813" y="44450"/>
            <a:ext cx="7488237" cy="7922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hu-HU" sz="2800" b="1" dirty="0" smtClean="0">
                <a:solidFill>
                  <a:srgbClr val="002060"/>
                </a:solidFill>
                <a:latin typeface="Times New Roman" pitchFamily="18" charset="0"/>
                <a:cs typeface="Times New Roman" pitchFamily="18" charset="0"/>
              </a:rPr>
              <a:t>Kisüzemi bortermelő</a:t>
            </a:r>
          </a:p>
          <a:p>
            <a:pPr>
              <a:defRPr/>
            </a:pPr>
            <a:r>
              <a:rPr lang="hu-HU" sz="2800" b="1" dirty="0">
                <a:solidFill>
                  <a:srgbClr val="002060"/>
                </a:solidFill>
                <a:latin typeface="Times New Roman" pitchFamily="18" charset="0"/>
                <a:cs typeface="Times New Roman" pitchFamily="18" charset="0"/>
              </a:rPr>
              <a:t>t</a:t>
            </a:r>
            <a:r>
              <a:rPr lang="hu-HU" sz="2800" b="1" dirty="0" smtClean="0">
                <a:solidFill>
                  <a:srgbClr val="002060"/>
                </a:solidFill>
                <a:latin typeface="Times New Roman" pitchFamily="18" charset="0"/>
                <a:cs typeface="Times New Roman" pitchFamily="18" charset="0"/>
              </a:rPr>
              <a:t>ermékforgalmazása I </a:t>
            </a:r>
            <a:endParaRPr lang="hu-HU"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670908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Kép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églalap 7"/>
          <p:cNvSpPr/>
          <p:nvPr/>
        </p:nvSpPr>
        <p:spPr>
          <a:xfrm>
            <a:off x="1165225" y="3011488"/>
            <a:ext cx="6813550" cy="9223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102870" rIns="102870" bIns="102870" spcCol="1270" anchor="ctr"/>
          <a:lstStyle/>
          <a:p>
            <a:pPr defTabSz="1200150">
              <a:lnSpc>
                <a:spcPct val="90000"/>
              </a:lnSpc>
              <a:spcAft>
                <a:spcPct val="35000"/>
              </a:spcAft>
              <a:defRPr/>
            </a:pPr>
            <a:endParaRPr lang="hu-HU" sz="2700" dirty="0">
              <a:solidFill>
                <a:prstClr val="black">
                  <a:hueOff val="0"/>
                  <a:satOff val="0"/>
                  <a:lumOff val="0"/>
                  <a:alphaOff val="0"/>
                </a:prstClr>
              </a:solidFill>
              <a:latin typeface="Times New Roman" pitchFamily="18" charset="0"/>
              <a:cs typeface="Times New Roman" pitchFamily="18" charset="0"/>
            </a:endParaRPr>
          </a:p>
        </p:txBody>
      </p:sp>
      <p:sp>
        <p:nvSpPr>
          <p:cNvPr id="16388" name="Téglalap 1"/>
          <p:cNvSpPr>
            <a:spLocks noChangeArrowheads="1"/>
          </p:cNvSpPr>
          <p:nvPr/>
        </p:nvSpPr>
        <p:spPr bwMode="auto">
          <a:xfrm>
            <a:off x="179388" y="1233488"/>
            <a:ext cx="85201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842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lgn="just" eaLnBrk="1" hangingPunct="1">
              <a:spcBef>
                <a:spcPct val="0"/>
              </a:spcBef>
              <a:spcAft>
                <a:spcPts val="600"/>
              </a:spcAft>
              <a:buClr>
                <a:srgbClr val="000000"/>
              </a:buClr>
              <a:buFont typeface="Arial" charset="0"/>
              <a:buNone/>
            </a:pPr>
            <a:endParaRPr lang="hu-HU" altLang="hu-HU" sz="1200">
              <a:solidFill>
                <a:srgbClr val="000000"/>
              </a:solidFill>
              <a:latin typeface="Times New Roman" pitchFamily="18" charset="0"/>
              <a:cs typeface="Times New Roman" pitchFamily="18" charset="0"/>
            </a:endParaRPr>
          </a:p>
          <a:p>
            <a:pPr lvl="1" algn="just" eaLnBrk="1" hangingPunct="1">
              <a:spcBef>
                <a:spcPct val="0"/>
              </a:spcBef>
              <a:spcAft>
                <a:spcPts val="600"/>
              </a:spcAft>
              <a:buClr>
                <a:srgbClr val="000000"/>
              </a:buClr>
              <a:buFont typeface="Arial" charset="0"/>
              <a:buNone/>
            </a:pPr>
            <a:endParaRPr lang="hu-HU" altLang="hu-HU" sz="1200">
              <a:solidFill>
                <a:srgbClr val="000000"/>
              </a:solidFill>
              <a:latin typeface="Times New Roman" pitchFamily="18" charset="0"/>
              <a:cs typeface="Times New Roman" pitchFamily="18" charset="0"/>
            </a:endParaRPr>
          </a:p>
        </p:txBody>
      </p:sp>
      <p:sp>
        <p:nvSpPr>
          <p:cNvPr id="4" name="Tartalom helye 3"/>
          <p:cNvSpPr>
            <a:spLocks noGrp="1"/>
          </p:cNvSpPr>
          <p:nvPr>
            <p:ph idx="1"/>
          </p:nvPr>
        </p:nvSpPr>
        <p:spPr>
          <a:xfrm>
            <a:off x="395537" y="1305496"/>
            <a:ext cx="8640513" cy="5147840"/>
          </a:xfrm>
        </p:spPr>
        <p:txBody>
          <a:bodyPr>
            <a:normAutofit fontScale="85000" lnSpcReduction="20000"/>
          </a:bodyPr>
          <a:lstStyle/>
          <a:p>
            <a:pPr marL="285750" indent="-285750" algn="just">
              <a:defRPr/>
            </a:pPr>
            <a:r>
              <a:rPr lang="hu-HU" sz="2000" b="1" dirty="0"/>
              <a:t>A jövedéki engedélyes kereskedő jövedéki terméket belföldön</a:t>
            </a:r>
          </a:p>
          <a:p>
            <a:pPr marL="285750" indent="-285750" algn="just">
              <a:defRPr/>
            </a:pPr>
            <a:r>
              <a:rPr lang="hu-HU" sz="2000" b="1" dirty="0"/>
              <a:t>adóraktár engedélyesétől (</a:t>
            </a:r>
            <a:r>
              <a:rPr lang="hu-HU" sz="1600" b="1" dirty="0"/>
              <a:t>ideértve a megszűnt adóraktárt az engedély hatályvesztését követő 30 napig), </a:t>
            </a:r>
          </a:p>
          <a:p>
            <a:pPr marL="285750" indent="-285750" algn="just">
              <a:defRPr/>
            </a:pPr>
            <a:r>
              <a:rPr lang="hu-HU" sz="2000" b="1" dirty="0">
                <a:solidFill>
                  <a:srgbClr val="FF0000"/>
                </a:solidFill>
              </a:rPr>
              <a:t>termékét adóraktárban tároló személytől</a:t>
            </a:r>
            <a:r>
              <a:rPr lang="hu-HU" sz="2000" b="1" dirty="0"/>
              <a:t>, </a:t>
            </a:r>
          </a:p>
          <a:p>
            <a:pPr marL="285750" indent="-285750" algn="just">
              <a:defRPr/>
            </a:pPr>
            <a:r>
              <a:rPr lang="hu-HU" sz="2000" b="1" dirty="0"/>
              <a:t>felhasználói engedélyestől, </a:t>
            </a:r>
          </a:p>
          <a:p>
            <a:pPr marL="285750" indent="-285750" algn="just">
              <a:defRPr/>
            </a:pPr>
            <a:r>
              <a:rPr lang="hu-HU" sz="2000" b="1" dirty="0">
                <a:solidFill>
                  <a:srgbClr val="FF0000"/>
                </a:solidFill>
              </a:rPr>
              <a:t>kisüzemi bortermelőtől </a:t>
            </a:r>
            <a:r>
              <a:rPr lang="hu-HU" sz="2000" b="1" dirty="0"/>
              <a:t>és </a:t>
            </a:r>
          </a:p>
          <a:p>
            <a:pPr marL="285750" indent="-285750" algn="just">
              <a:defRPr/>
            </a:pPr>
            <a:r>
              <a:rPr lang="hu-HU" sz="2000" b="1" dirty="0"/>
              <a:t>jövedéki engedélyes kereskedőtől </a:t>
            </a:r>
          </a:p>
          <a:p>
            <a:pPr algn="just">
              <a:defRPr/>
            </a:pPr>
            <a:r>
              <a:rPr lang="hu-HU" sz="2000" b="1" dirty="0"/>
              <a:t>szerezhet be. </a:t>
            </a:r>
          </a:p>
          <a:p>
            <a:pPr>
              <a:defRPr/>
            </a:pPr>
            <a:r>
              <a:rPr lang="hu-HU" sz="2000" b="1" dirty="0"/>
              <a:t>Kivétel:</a:t>
            </a:r>
          </a:p>
          <a:p>
            <a:pPr marL="285750" indent="-285750" algn="just">
              <a:defRPr/>
            </a:pPr>
            <a:r>
              <a:rPr lang="hu-HU" sz="2000" b="1" dirty="0">
                <a:solidFill>
                  <a:srgbClr val="FF0000"/>
                </a:solidFill>
              </a:rPr>
              <a:t>a jövedéki kiskereskedő vagy végfelhasználó részére értékesített jövedéki termékeket vagy azok egy részét a jövedéki kiskereskedő vagy végfelhasználó kérésére visszavásárolhatja.</a:t>
            </a:r>
          </a:p>
          <a:p>
            <a:pPr marL="285750" indent="-285750" algn="just">
              <a:defRPr/>
            </a:pPr>
            <a:r>
              <a:rPr lang="hu-HU" sz="2000" b="1" dirty="0">
                <a:solidFill>
                  <a:srgbClr val="FF0000"/>
                </a:solidFill>
              </a:rPr>
              <a:t>egyedi, az állami adó- és vámhatóság által előzetesen engedélyezett esetben a fent meghatározott alanyi körön kívül mástól is beszerezhet jövedéki terméket.</a:t>
            </a:r>
          </a:p>
          <a:p>
            <a:pPr marL="285750" indent="-285750">
              <a:defRPr/>
            </a:pPr>
            <a:endParaRPr lang="hu-HU" sz="2000" b="1" u="sng" dirty="0"/>
          </a:p>
          <a:p>
            <a:pPr marL="285750" indent="-285750">
              <a:defRPr/>
            </a:pPr>
            <a:r>
              <a:rPr lang="hu-HU" sz="2000" b="1" dirty="0"/>
              <a:t>A jövedéki engedélyes kereskedő jövedéki terméket készpénzfizetéssel nem szerezhet be és nem értékesíthet, kivéve</a:t>
            </a:r>
          </a:p>
          <a:p>
            <a:pPr marL="285750" indent="-285750">
              <a:defRPr/>
            </a:pPr>
            <a:r>
              <a:rPr lang="hu-HU" sz="2000" b="1" dirty="0"/>
              <a:t> </a:t>
            </a:r>
            <a:r>
              <a:rPr lang="hu-HU" sz="2000" b="1" dirty="0" err="1"/>
              <a:t>fűtőolajat</a:t>
            </a:r>
            <a:r>
              <a:rPr lang="hu-HU" sz="2000" b="1" dirty="0"/>
              <a:t> mezőgazdasági őstermelő részére (</a:t>
            </a:r>
            <a:r>
              <a:rPr lang="hu-HU" sz="1600" b="1" dirty="0"/>
              <a:t>ha a mezőgazdasági őstermelő a jövedéki engedélyes kereskedőnek az őstermelői igazolványát bemutatja)</a:t>
            </a:r>
            <a:endParaRPr lang="hu-HU" sz="2000" b="1" dirty="0"/>
          </a:p>
          <a:p>
            <a:pPr marL="285750" indent="-285750">
              <a:defRPr/>
            </a:pPr>
            <a:r>
              <a:rPr lang="hu-HU" sz="2000" b="1" dirty="0">
                <a:solidFill>
                  <a:srgbClr val="FF0000"/>
                </a:solidFill>
              </a:rPr>
              <a:t>magánszemély részére.</a:t>
            </a:r>
          </a:p>
          <a:p>
            <a:pPr algn="just">
              <a:defRPr/>
            </a:pPr>
            <a:r>
              <a:rPr lang="hu-HU" sz="2000" b="1" dirty="0"/>
              <a:t>A kiállított számlán fel kell tünteti a jövedéki termék </a:t>
            </a:r>
            <a:r>
              <a:rPr lang="hu-HU" sz="2000" b="1" dirty="0" err="1"/>
              <a:t>KN-kódját</a:t>
            </a:r>
            <a:r>
              <a:rPr lang="hu-HU" sz="2000" b="1" dirty="0"/>
              <a:t> és az engedélyének számát. </a:t>
            </a:r>
          </a:p>
          <a:p>
            <a:pPr lvl="0" indent="-288000">
              <a:lnSpc>
                <a:spcPct val="80000"/>
              </a:lnSpc>
              <a:buFont typeface="Wingdings" panose="05000000000000000000" pitchFamily="2" charset="2"/>
              <a:buChar char="§"/>
            </a:pPr>
            <a:endParaRPr lang="hu-HU" sz="2000" dirty="0">
              <a:solidFill>
                <a:schemeClr val="tx2"/>
              </a:solidFill>
              <a:latin typeface="Times New Roman" panose="02020603050405020304" pitchFamily="18" charset="0"/>
              <a:cs typeface="Times New Roman" panose="02020603050405020304" pitchFamily="18" charset="0"/>
            </a:endParaRPr>
          </a:p>
        </p:txBody>
      </p:sp>
      <p:pic>
        <p:nvPicPr>
          <p:cNvPr id="10" name="Kép 16" descr="NAV_hosszu_logo_RGB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 y="142875"/>
            <a:ext cx="128428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ím 1"/>
          <p:cNvSpPr txBox="1">
            <a:spLocks/>
          </p:cNvSpPr>
          <p:nvPr/>
        </p:nvSpPr>
        <p:spPr>
          <a:xfrm>
            <a:off x="1547813" y="110654"/>
            <a:ext cx="7488237" cy="798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hu-HU" altLang="hu-HU" sz="2800" dirty="0">
                <a:latin typeface="Arial" pitchFamily="34" charset="0"/>
              </a:rPr>
              <a:t>Jövedéki engedélyes kereskedelem </a:t>
            </a:r>
            <a:endParaRPr lang="hu-HU"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130507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Kép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églalap 7"/>
          <p:cNvSpPr/>
          <p:nvPr/>
        </p:nvSpPr>
        <p:spPr>
          <a:xfrm>
            <a:off x="1165225" y="3011488"/>
            <a:ext cx="6813550" cy="9223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102870" rIns="102870" bIns="102870" spcCol="1270" anchor="ctr"/>
          <a:lstStyle/>
          <a:p>
            <a:pPr defTabSz="1200150">
              <a:lnSpc>
                <a:spcPct val="90000"/>
              </a:lnSpc>
              <a:spcAft>
                <a:spcPct val="35000"/>
              </a:spcAft>
              <a:defRPr/>
            </a:pPr>
            <a:endParaRPr lang="hu-HU" sz="2700" dirty="0">
              <a:solidFill>
                <a:prstClr val="black">
                  <a:hueOff val="0"/>
                  <a:satOff val="0"/>
                  <a:lumOff val="0"/>
                  <a:alphaOff val="0"/>
                </a:prstClr>
              </a:solidFill>
              <a:latin typeface="Times New Roman" pitchFamily="18" charset="0"/>
              <a:cs typeface="Times New Roman" pitchFamily="18" charset="0"/>
            </a:endParaRPr>
          </a:p>
        </p:txBody>
      </p:sp>
      <p:sp>
        <p:nvSpPr>
          <p:cNvPr id="16388" name="Téglalap 1"/>
          <p:cNvSpPr>
            <a:spLocks noChangeArrowheads="1"/>
          </p:cNvSpPr>
          <p:nvPr/>
        </p:nvSpPr>
        <p:spPr bwMode="auto">
          <a:xfrm>
            <a:off x="179388" y="1233488"/>
            <a:ext cx="85201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842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lgn="just" eaLnBrk="1" hangingPunct="1">
              <a:spcBef>
                <a:spcPct val="0"/>
              </a:spcBef>
              <a:spcAft>
                <a:spcPts val="600"/>
              </a:spcAft>
              <a:buClr>
                <a:srgbClr val="000000"/>
              </a:buClr>
              <a:buFont typeface="Arial" charset="0"/>
              <a:buNone/>
            </a:pPr>
            <a:endParaRPr lang="hu-HU" altLang="hu-HU" sz="1200">
              <a:solidFill>
                <a:srgbClr val="000000"/>
              </a:solidFill>
              <a:latin typeface="Times New Roman" pitchFamily="18" charset="0"/>
              <a:cs typeface="Times New Roman" pitchFamily="18" charset="0"/>
            </a:endParaRPr>
          </a:p>
          <a:p>
            <a:pPr lvl="1" algn="just" eaLnBrk="1" hangingPunct="1">
              <a:spcBef>
                <a:spcPct val="0"/>
              </a:spcBef>
              <a:spcAft>
                <a:spcPts val="600"/>
              </a:spcAft>
              <a:buClr>
                <a:srgbClr val="000000"/>
              </a:buClr>
              <a:buFont typeface="Arial" charset="0"/>
              <a:buNone/>
            </a:pPr>
            <a:endParaRPr lang="hu-HU" altLang="hu-HU" sz="1200">
              <a:solidFill>
                <a:srgbClr val="000000"/>
              </a:solidFill>
              <a:latin typeface="Times New Roman" pitchFamily="18" charset="0"/>
              <a:cs typeface="Times New Roman" pitchFamily="18" charset="0"/>
            </a:endParaRPr>
          </a:p>
        </p:txBody>
      </p:sp>
      <p:sp>
        <p:nvSpPr>
          <p:cNvPr id="4" name="Tartalom helye 3"/>
          <p:cNvSpPr>
            <a:spLocks noGrp="1"/>
          </p:cNvSpPr>
          <p:nvPr>
            <p:ph idx="1"/>
          </p:nvPr>
        </p:nvSpPr>
        <p:spPr>
          <a:xfrm>
            <a:off x="395537" y="1305496"/>
            <a:ext cx="8640513" cy="5147840"/>
          </a:xfrm>
        </p:spPr>
        <p:txBody>
          <a:bodyPr>
            <a:normAutofit/>
          </a:bodyPr>
          <a:lstStyle/>
          <a:p>
            <a:pPr marL="0" indent="0" algn="just">
              <a:buNone/>
            </a:pPr>
            <a:r>
              <a:rPr lang="hu-HU" altLang="hu-HU" sz="2000" b="1" dirty="0">
                <a:latin typeface="Arial" pitchFamily="34" charset="0"/>
              </a:rPr>
              <a:t>A jövedéki kiskereskedő jövedéki terméket belföldön csak adóraktár engedélyesétől (ideértve a megszűnt adóraktárt az engedély hatályvesztését követő 30 napig), </a:t>
            </a:r>
            <a:r>
              <a:rPr lang="hu-HU" altLang="hu-HU" sz="2000" b="1" dirty="0">
                <a:solidFill>
                  <a:srgbClr val="FF0000"/>
                </a:solidFill>
                <a:latin typeface="Arial" pitchFamily="34" charset="0"/>
              </a:rPr>
              <a:t>termékét adóraktárban tároló személytől</a:t>
            </a:r>
            <a:r>
              <a:rPr lang="hu-HU" altLang="hu-HU" sz="2000" b="1" dirty="0">
                <a:latin typeface="Arial" pitchFamily="34" charset="0"/>
              </a:rPr>
              <a:t>, felhasználói engedélyestől, </a:t>
            </a:r>
            <a:r>
              <a:rPr lang="hu-HU" altLang="hu-HU" sz="2000" b="1" dirty="0">
                <a:solidFill>
                  <a:srgbClr val="FF0000"/>
                </a:solidFill>
                <a:latin typeface="Arial" pitchFamily="34" charset="0"/>
              </a:rPr>
              <a:t>kisüzemi bortermelőtől </a:t>
            </a:r>
            <a:r>
              <a:rPr lang="hu-HU" altLang="hu-HU" sz="2000" b="1" dirty="0">
                <a:latin typeface="Arial" pitchFamily="34" charset="0"/>
              </a:rPr>
              <a:t>és jövedéki engedélyes kereskedőtől szerezhet be.</a:t>
            </a:r>
          </a:p>
          <a:p>
            <a:pPr marL="0" indent="0" algn="just">
              <a:buNone/>
            </a:pPr>
            <a:r>
              <a:rPr lang="hu-HU" altLang="hu-HU" sz="2000" b="1" dirty="0">
                <a:latin typeface="Arial" pitchFamily="34" charset="0"/>
              </a:rPr>
              <a:t>Kivétel:</a:t>
            </a:r>
          </a:p>
          <a:p>
            <a:pPr marL="0" indent="0" algn="just">
              <a:buNone/>
            </a:pPr>
            <a:r>
              <a:rPr lang="hu-HU" altLang="hu-HU" sz="2000" b="1" dirty="0">
                <a:solidFill>
                  <a:srgbClr val="FF0000"/>
                </a:solidFill>
                <a:latin typeface="Arial" pitchFamily="34" charset="0"/>
              </a:rPr>
              <a:t>A jövedéki kiskereskedő egyedi, az állami adó- és vámhatóság által előzetesen engedélyezett esetben a fent említett személyeken kívül mástól is beszerezhet jövedéki terméket.</a:t>
            </a:r>
          </a:p>
          <a:p>
            <a:pPr marL="0" indent="0" algn="just">
              <a:buNone/>
            </a:pPr>
            <a:endParaRPr lang="hu-HU" altLang="hu-HU" sz="2000" b="1" dirty="0">
              <a:solidFill>
                <a:srgbClr val="FF0000"/>
              </a:solidFill>
              <a:latin typeface="Arial" pitchFamily="34" charset="0"/>
            </a:endParaRPr>
          </a:p>
          <a:p>
            <a:pPr marL="0" indent="0" algn="just">
              <a:buNone/>
            </a:pPr>
            <a:r>
              <a:rPr lang="hu-HU" altLang="hu-HU" sz="2000" b="1" dirty="0">
                <a:solidFill>
                  <a:srgbClr val="FF0000"/>
                </a:solidFill>
                <a:latin typeface="Arial" pitchFamily="34" charset="0"/>
              </a:rPr>
              <a:t>A jövedéki kiskereskedő jövedéki terméket készpénzfizetéssel nem szerezhet be, kivéve adóraktárból vagy kisüzemi bortermelőtől 200 ezer forintot meg nem haladó értékű jövedéki termék beszerzését.</a:t>
            </a:r>
          </a:p>
          <a:p>
            <a:pPr lvl="0" indent="-288000">
              <a:lnSpc>
                <a:spcPct val="80000"/>
              </a:lnSpc>
              <a:buFont typeface="Wingdings" panose="05000000000000000000" pitchFamily="2" charset="2"/>
              <a:buChar char="§"/>
            </a:pPr>
            <a:endParaRPr lang="hu-HU" sz="2000" dirty="0">
              <a:solidFill>
                <a:schemeClr val="tx2"/>
              </a:solidFill>
              <a:latin typeface="Times New Roman" panose="02020603050405020304" pitchFamily="18" charset="0"/>
              <a:cs typeface="Times New Roman" panose="02020603050405020304" pitchFamily="18" charset="0"/>
            </a:endParaRPr>
          </a:p>
        </p:txBody>
      </p:sp>
      <p:pic>
        <p:nvPicPr>
          <p:cNvPr id="10" name="Kép 16" descr="NAV_hosszu_logo_RGB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 y="142875"/>
            <a:ext cx="128428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ím 1"/>
          <p:cNvSpPr txBox="1">
            <a:spLocks/>
          </p:cNvSpPr>
          <p:nvPr/>
        </p:nvSpPr>
        <p:spPr>
          <a:xfrm>
            <a:off x="1547813" y="110654"/>
            <a:ext cx="7488237" cy="798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hu-HU" altLang="hu-HU" sz="2800" dirty="0">
                <a:latin typeface="Arial" pitchFamily="34" charset="0"/>
              </a:rPr>
              <a:t>Jövedéki kiskereskedelmi tevékenységre vonatkozó szabályok</a:t>
            </a:r>
            <a:endParaRPr lang="hu-HU"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569422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Kép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églalap 7"/>
          <p:cNvSpPr/>
          <p:nvPr/>
        </p:nvSpPr>
        <p:spPr>
          <a:xfrm>
            <a:off x="1165225" y="3011488"/>
            <a:ext cx="6813550" cy="9223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102870" rIns="102870" bIns="102870" spcCol="1270" anchor="ctr"/>
          <a:lstStyle/>
          <a:p>
            <a:pPr defTabSz="1200150">
              <a:lnSpc>
                <a:spcPct val="90000"/>
              </a:lnSpc>
              <a:spcAft>
                <a:spcPct val="35000"/>
              </a:spcAft>
              <a:defRPr/>
            </a:pPr>
            <a:endParaRPr lang="hu-HU" sz="2700" dirty="0">
              <a:solidFill>
                <a:prstClr val="black">
                  <a:hueOff val="0"/>
                  <a:satOff val="0"/>
                  <a:lumOff val="0"/>
                  <a:alphaOff val="0"/>
                </a:prstClr>
              </a:solidFill>
              <a:latin typeface="Times New Roman" pitchFamily="18" charset="0"/>
              <a:cs typeface="Times New Roman" pitchFamily="18" charset="0"/>
            </a:endParaRPr>
          </a:p>
        </p:txBody>
      </p:sp>
      <p:sp>
        <p:nvSpPr>
          <p:cNvPr id="16388" name="Téglalap 1"/>
          <p:cNvSpPr>
            <a:spLocks noChangeArrowheads="1"/>
          </p:cNvSpPr>
          <p:nvPr/>
        </p:nvSpPr>
        <p:spPr bwMode="auto">
          <a:xfrm>
            <a:off x="179388" y="1233488"/>
            <a:ext cx="85201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842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lgn="just" eaLnBrk="1" hangingPunct="1">
              <a:spcBef>
                <a:spcPct val="0"/>
              </a:spcBef>
              <a:spcAft>
                <a:spcPts val="600"/>
              </a:spcAft>
              <a:buClr>
                <a:srgbClr val="000000"/>
              </a:buClr>
              <a:buFont typeface="Arial" charset="0"/>
              <a:buNone/>
            </a:pPr>
            <a:endParaRPr lang="hu-HU" altLang="hu-HU" sz="1200" dirty="0">
              <a:solidFill>
                <a:srgbClr val="000000"/>
              </a:solidFill>
              <a:latin typeface="Times New Roman" pitchFamily="18" charset="0"/>
              <a:cs typeface="Times New Roman" pitchFamily="18" charset="0"/>
            </a:endParaRPr>
          </a:p>
          <a:p>
            <a:pPr lvl="1" algn="just" eaLnBrk="1" hangingPunct="1">
              <a:spcBef>
                <a:spcPct val="0"/>
              </a:spcBef>
              <a:spcAft>
                <a:spcPts val="600"/>
              </a:spcAft>
              <a:buClr>
                <a:srgbClr val="000000"/>
              </a:buClr>
              <a:buFont typeface="Arial" charset="0"/>
              <a:buNone/>
            </a:pPr>
            <a:endParaRPr lang="hu-HU" altLang="hu-HU" sz="1200" dirty="0">
              <a:solidFill>
                <a:srgbClr val="000000"/>
              </a:solidFill>
              <a:latin typeface="Times New Roman" pitchFamily="18" charset="0"/>
              <a:cs typeface="Times New Roman" pitchFamily="18" charset="0"/>
            </a:endParaRPr>
          </a:p>
        </p:txBody>
      </p:sp>
      <p:sp>
        <p:nvSpPr>
          <p:cNvPr id="4" name="Tartalom helye 3"/>
          <p:cNvSpPr>
            <a:spLocks noGrp="1"/>
          </p:cNvSpPr>
          <p:nvPr>
            <p:ph idx="1"/>
          </p:nvPr>
        </p:nvSpPr>
        <p:spPr>
          <a:xfrm>
            <a:off x="395537" y="1305496"/>
            <a:ext cx="8640513" cy="5147840"/>
          </a:xfrm>
        </p:spPr>
        <p:txBody>
          <a:bodyPr>
            <a:normAutofit fontScale="92500" lnSpcReduction="10000"/>
          </a:bodyPr>
          <a:lstStyle/>
          <a:p>
            <a:pPr algn="just">
              <a:defRPr/>
            </a:pPr>
            <a:r>
              <a:rPr lang="hu-HU" altLang="hu-HU" sz="2000" dirty="0">
                <a:latin typeface="Arial" pitchFamily="34" charset="0"/>
              </a:rPr>
              <a:t>Az új </a:t>
            </a:r>
            <a:r>
              <a:rPr lang="hu-HU" altLang="hu-HU" sz="2000" dirty="0" err="1">
                <a:latin typeface="Arial" pitchFamily="34" charset="0"/>
              </a:rPr>
              <a:t>Jöt</a:t>
            </a:r>
            <a:r>
              <a:rPr lang="hu-HU" altLang="hu-HU" sz="2000" dirty="0">
                <a:latin typeface="Arial" pitchFamily="34" charset="0"/>
              </a:rPr>
              <a:t>. 67. § (5) bekezdésében foglaltak szerint </a:t>
            </a:r>
            <a:r>
              <a:rPr lang="hu-HU" altLang="hu-HU" sz="2000" i="1" dirty="0">
                <a:latin typeface="Arial" pitchFamily="34" charset="0"/>
              </a:rPr>
              <a:t>„a jövedéki engedélyes kereskedő jövedéki terméket készpénzfizetéssel nem szerezhet be és nem értékesíthet”. </a:t>
            </a:r>
            <a:r>
              <a:rPr lang="hu-HU" altLang="hu-HU" sz="2000" dirty="0">
                <a:latin typeface="Arial" pitchFamily="34" charset="0"/>
              </a:rPr>
              <a:t>Ezen rendelkezés értelmében a jövedéki engedélyes kereskedő csak úgy szerezhet be jövedéki terméket, ha annak vételárát átutalással egyenlíti ki.  </a:t>
            </a:r>
          </a:p>
          <a:p>
            <a:pPr marL="0" indent="0" algn="just">
              <a:buNone/>
              <a:defRPr/>
            </a:pPr>
            <a:endParaRPr lang="hu-HU" altLang="hu-HU" sz="2000" dirty="0">
              <a:latin typeface="Arial" pitchFamily="34" charset="0"/>
            </a:endParaRPr>
          </a:p>
          <a:p>
            <a:pPr algn="just">
              <a:defRPr/>
            </a:pPr>
            <a:r>
              <a:rPr lang="hu-HU" altLang="hu-HU" sz="2000" dirty="0">
                <a:latin typeface="Arial" pitchFamily="34" charset="0"/>
              </a:rPr>
              <a:t>A jövedéki adóról és a jövedéki termékek forgalmazásának különös szabályairól szóló 2003. évi CXXVII. törvény 106. § (8) bekezdésének értelmezése kapcsán a Nemzetgazdasági Minisztérium álláspontja szerint a szabályozás az átutalás mellett </a:t>
            </a:r>
            <a:r>
              <a:rPr lang="hu-HU" altLang="hu-HU" sz="2000" u="sng" dirty="0">
                <a:latin typeface="Arial" pitchFamily="34" charset="0"/>
              </a:rPr>
              <a:t>a bankkártyás fizetést is lehetővé teszi.</a:t>
            </a:r>
          </a:p>
          <a:p>
            <a:pPr algn="just">
              <a:defRPr/>
            </a:pPr>
            <a:endParaRPr lang="hu-HU" altLang="hu-HU" sz="2000" dirty="0">
              <a:latin typeface="Arial" pitchFamily="34" charset="0"/>
            </a:endParaRPr>
          </a:p>
          <a:p>
            <a:pPr algn="just">
              <a:defRPr/>
            </a:pPr>
            <a:r>
              <a:rPr lang="hu-HU" altLang="hu-HU" sz="2000" dirty="0">
                <a:latin typeface="Arial" pitchFamily="34" charset="0"/>
              </a:rPr>
              <a:t>A hitelintézetekről és a pénzügyi vállalkozásokról szóló 2013. évi CCXXXVII. törvény (a továbbiakban Hpt.) 6. § (4) bekezdés a) pontja értelmében nem minősül pénzforgalmi szolgáltatásnak </a:t>
            </a:r>
            <a:r>
              <a:rPr lang="hu-HU" altLang="hu-HU" sz="2000" b="1" dirty="0">
                <a:latin typeface="Arial" pitchFamily="34" charset="0"/>
              </a:rPr>
              <a:t>„</a:t>
            </a:r>
            <a:r>
              <a:rPr lang="hu-HU" altLang="hu-HU" sz="2000" b="1" i="1" dirty="0">
                <a:latin typeface="Arial" pitchFamily="34" charset="0"/>
              </a:rPr>
              <a:t>a fizető fél és a kedvezményezett közötti közvetlen, közvetítői közreműködés nélküli bankjeggyel és érmével (a továbbiakban együtt: készpénz) történő fizetési művelet”</a:t>
            </a:r>
            <a:r>
              <a:rPr lang="hu-HU" altLang="hu-HU" sz="2000" dirty="0">
                <a:latin typeface="Arial" pitchFamily="34" charset="0"/>
              </a:rPr>
              <a:t>. </a:t>
            </a:r>
          </a:p>
          <a:p>
            <a:pPr lvl="0" indent="-288000">
              <a:lnSpc>
                <a:spcPct val="80000"/>
              </a:lnSpc>
              <a:buFont typeface="Wingdings" panose="05000000000000000000" pitchFamily="2" charset="2"/>
              <a:buChar char="§"/>
            </a:pPr>
            <a:endParaRPr lang="hu-HU" sz="2000" dirty="0">
              <a:solidFill>
                <a:schemeClr val="tx2"/>
              </a:solidFill>
              <a:latin typeface="Times New Roman" panose="02020603050405020304" pitchFamily="18" charset="0"/>
              <a:cs typeface="Times New Roman" panose="02020603050405020304" pitchFamily="18" charset="0"/>
            </a:endParaRPr>
          </a:p>
        </p:txBody>
      </p:sp>
      <p:pic>
        <p:nvPicPr>
          <p:cNvPr id="10" name="Kép 16" descr="NAV_hosszu_logo_RGB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 y="142875"/>
            <a:ext cx="128428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ím 1"/>
          <p:cNvSpPr txBox="1">
            <a:spLocks/>
          </p:cNvSpPr>
          <p:nvPr/>
        </p:nvSpPr>
        <p:spPr>
          <a:xfrm>
            <a:off x="1547813" y="110654"/>
            <a:ext cx="7488237" cy="798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hu-HU" altLang="hu-HU" sz="2800" dirty="0">
                <a:latin typeface="Arial" pitchFamily="34" charset="0"/>
              </a:rPr>
              <a:t>Bankkártyás fizetés lehetősége a jövedéki engedélyes kereskedelemben</a:t>
            </a:r>
            <a:endParaRPr lang="hu-HU"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081260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Kép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29" y="0"/>
            <a:ext cx="9112671" cy="630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églalap 7"/>
          <p:cNvSpPr/>
          <p:nvPr/>
        </p:nvSpPr>
        <p:spPr>
          <a:xfrm>
            <a:off x="1165225" y="3011488"/>
            <a:ext cx="6813550" cy="9223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102870" rIns="102870" bIns="102870" spcCol="1270" anchor="ctr"/>
          <a:lstStyle/>
          <a:p>
            <a:pPr defTabSz="1200150">
              <a:lnSpc>
                <a:spcPct val="90000"/>
              </a:lnSpc>
              <a:spcAft>
                <a:spcPct val="35000"/>
              </a:spcAft>
              <a:defRPr/>
            </a:pPr>
            <a:endParaRPr lang="hu-HU" sz="2700" dirty="0">
              <a:solidFill>
                <a:prstClr val="black">
                  <a:hueOff val="0"/>
                  <a:satOff val="0"/>
                  <a:lumOff val="0"/>
                  <a:alphaOff val="0"/>
                </a:prstClr>
              </a:solidFill>
              <a:latin typeface="Times New Roman" pitchFamily="18" charset="0"/>
              <a:cs typeface="Times New Roman" pitchFamily="18" charset="0"/>
            </a:endParaRPr>
          </a:p>
        </p:txBody>
      </p:sp>
      <p:sp>
        <p:nvSpPr>
          <p:cNvPr id="16388" name="Téglalap 1"/>
          <p:cNvSpPr>
            <a:spLocks noChangeArrowheads="1"/>
          </p:cNvSpPr>
          <p:nvPr/>
        </p:nvSpPr>
        <p:spPr bwMode="auto">
          <a:xfrm>
            <a:off x="179388" y="1233488"/>
            <a:ext cx="85201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842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lgn="just" eaLnBrk="1" hangingPunct="1">
              <a:spcBef>
                <a:spcPct val="0"/>
              </a:spcBef>
              <a:spcAft>
                <a:spcPts val="600"/>
              </a:spcAft>
              <a:buClr>
                <a:srgbClr val="000000"/>
              </a:buClr>
              <a:buFont typeface="Arial" charset="0"/>
              <a:buNone/>
            </a:pPr>
            <a:endParaRPr lang="hu-HU" altLang="hu-HU" sz="1200">
              <a:solidFill>
                <a:srgbClr val="000000"/>
              </a:solidFill>
              <a:latin typeface="Times New Roman" pitchFamily="18" charset="0"/>
              <a:cs typeface="Times New Roman" pitchFamily="18" charset="0"/>
            </a:endParaRPr>
          </a:p>
          <a:p>
            <a:pPr lvl="1" algn="just" eaLnBrk="1" hangingPunct="1">
              <a:spcBef>
                <a:spcPct val="0"/>
              </a:spcBef>
              <a:spcAft>
                <a:spcPts val="600"/>
              </a:spcAft>
              <a:buClr>
                <a:srgbClr val="000000"/>
              </a:buClr>
              <a:buFont typeface="Arial" charset="0"/>
              <a:buNone/>
            </a:pPr>
            <a:endParaRPr lang="hu-HU" altLang="hu-HU" sz="1200">
              <a:solidFill>
                <a:srgbClr val="000000"/>
              </a:solidFill>
              <a:latin typeface="Times New Roman" pitchFamily="18" charset="0"/>
              <a:cs typeface="Times New Roman" pitchFamily="18" charset="0"/>
            </a:endParaRPr>
          </a:p>
        </p:txBody>
      </p:sp>
      <p:graphicFrame>
        <p:nvGraphicFramePr>
          <p:cNvPr id="7" name="Tartalom helye 6"/>
          <p:cNvGraphicFramePr>
            <a:graphicFrameLocks noGrp="1"/>
          </p:cNvGraphicFramePr>
          <p:nvPr>
            <p:ph idx="1"/>
            <p:extLst>
              <p:ext uri="{D42A27DB-BD31-4B8C-83A1-F6EECF244321}">
                <p14:modId xmlns:p14="http://schemas.microsoft.com/office/powerpoint/2010/main" val="2661430627"/>
              </p:ext>
            </p:extLst>
          </p:nvPr>
        </p:nvGraphicFramePr>
        <p:xfrm>
          <a:off x="785020" y="1233489"/>
          <a:ext cx="7645968" cy="4655197"/>
        </p:xfrm>
        <a:graphic>
          <a:graphicData uri="http://schemas.openxmlformats.org/drawingml/2006/table">
            <a:tbl>
              <a:tblPr firstRow="1" firstCol="1" bandRow="1"/>
              <a:tblGrid>
                <a:gridCol w="2414204"/>
                <a:gridCol w="1789443"/>
                <a:gridCol w="3442321"/>
              </a:tblGrid>
              <a:tr h="1123386">
                <a:tc gridSpan="2">
                  <a:txBody>
                    <a:bodyPr/>
                    <a:lstStyle/>
                    <a:p>
                      <a:pPr algn="ctr">
                        <a:lnSpc>
                          <a:spcPct val="115000"/>
                        </a:lnSpc>
                        <a:spcAft>
                          <a:spcPts val="0"/>
                        </a:spcAft>
                      </a:pPr>
                      <a:r>
                        <a:rPr lang="hu-HU" sz="1800" b="1" dirty="0">
                          <a:solidFill>
                            <a:schemeClr val="tx2"/>
                          </a:solidFill>
                          <a:effectLst/>
                          <a:latin typeface="Times New Roman" panose="02020603050405020304" pitchFamily="18" charset="0"/>
                          <a:ea typeface="Calibri"/>
                          <a:cs typeface="Times New Roman" panose="02020603050405020304" pitchFamily="18" charset="0"/>
                        </a:rPr>
                        <a:t>2003. évi CXXVII. törvény a jövedéki adóról és a jövedéki termékek forgalmazásának különös szabályairól</a:t>
                      </a:r>
                      <a:endParaRPr lang="hu-HU"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a:txBody>
                    <a:bodyPr/>
                    <a:lstStyle/>
                    <a:p>
                      <a:pPr algn="ctr">
                        <a:lnSpc>
                          <a:spcPct val="115000"/>
                        </a:lnSpc>
                        <a:spcAft>
                          <a:spcPts val="0"/>
                        </a:spcAft>
                      </a:pPr>
                      <a:r>
                        <a:rPr lang="hu-HU" sz="1800" b="1" dirty="0" smtClean="0">
                          <a:solidFill>
                            <a:schemeClr val="tx2"/>
                          </a:solidFill>
                          <a:effectLst/>
                          <a:latin typeface="Times New Roman" panose="02020603050405020304" pitchFamily="18" charset="0"/>
                          <a:ea typeface="Calibri"/>
                          <a:cs typeface="Times New Roman" panose="02020603050405020304" pitchFamily="18" charset="0"/>
                        </a:rPr>
                        <a:t>2016. évi XLVIII. törvény a </a:t>
                      </a:r>
                      <a:r>
                        <a:rPr lang="hu-HU" sz="1800" b="1" dirty="0">
                          <a:solidFill>
                            <a:schemeClr val="tx2"/>
                          </a:solidFill>
                          <a:effectLst/>
                          <a:latin typeface="Times New Roman" panose="02020603050405020304" pitchFamily="18" charset="0"/>
                          <a:ea typeface="Calibri"/>
                          <a:cs typeface="Times New Roman" panose="02020603050405020304" pitchFamily="18" charset="0"/>
                        </a:rPr>
                        <a:t>jövedéki adóról</a:t>
                      </a:r>
                      <a:endParaRPr lang="hu-HU"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9267">
                <a:tc rowSpan="2">
                  <a:txBody>
                    <a:bodyPr/>
                    <a:lstStyle/>
                    <a:p>
                      <a:pPr>
                        <a:lnSpc>
                          <a:spcPct val="115000"/>
                        </a:lnSpc>
                        <a:spcAft>
                          <a:spcPts val="0"/>
                        </a:spcAft>
                      </a:pPr>
                      <a:r>
                        <a:rPr lang="hu-HU" sz="1800" b="1" dirty="0" smtClean="0">
                          <a:solidFill>
                            <a:schemeClr val="tx2"/>
                          </a:solidFill>
                          <a:effectLst/>
                          <a:latin typeface="Times New Roman" panose="02020603050405020304" pitchFamily="18" charset="0"/>
                          <a:ea typeface="Calibri"/>
                          <a:cs typeface="Times New Roman" panose="02020603050405020304" pitchFamily="18" charset="0"/>
                        </a:rPr>
                        <a:t>bor</a:t>
                      </a:r>
                      <a:endParaRPr lang="hu-HU"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Times New Roman"/>
                        <a:buChar char="-"/>
                      </a:pPr>
                      <a:r>
                        <a:rPr lang="hu-HU" sz="1800" dirty="0">
                          <a:solidFill>
                            <a:schemeClr val="tx2"/>
                          </a:solidFill>
                          <a:effectLst/>
                          <a:latin typeface="Times New Roman" panose="02020603050405020304" pitchFamily="18" charset="0"/>
                          <a:ea typeface="Times New Roman"/>
                          <a:cs typeface="Times New Roman" panose="02020603050405020304" pitchFamily="18" charset="0"/>
                        </a:rPr>
                        <a:t>szőlőbor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Wingdings"/>
                        <a:buChar char=""/>
                      </a:pPr>
                      <a:r>
                        <a:rPr lang="hu-HU" sz="1800" b="1" dirty="0">
                          <a:solidFill>
                            <a:schemeClr val="tx2"/>
                          </a:solidFill>
                          <a:effectLst/>
                          <a:latin typeface="Times New Roman" panose="02020603050405020304" pitchFamily="18" charset="0"/>
                          <a:cs typeface="Times New Roman" panose="02020603050405020304" pitchFamily="18" charset="0"/>
                        </a:rPr>
                        <a:t>csendes bor</a:t>
                      </a:r>
                      <a:endParaRPr lang="hu-HU" sz="1800" dirty="0">
                        <a:solidFill>
                          <a:schemeClr val="tx2"/>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9267">
                <a:tc vMerge="1">
                  <a:txBody>
                    <a:bodyPr/>
                    <a:lstStyle/>
                    <a:p>
                      <a:pPr>
                        <a:lnSpc>
                          <a:spcPct val="115000"/>
                        </a:lnSpc>
                        <a:spcAft>
                          <a:spcPts val="0"/>
                        </a:spcAft>
                      </a:pPr>
                      <a:endParaRPr lang="hu-HU" sz="18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Times New Roman"/>
                        <a:buChar char="-"/>
                      </a:pPr>
                      <a:r>
                        <a:rPr lang="hu-HU" sz="1800" dirty="0">
                          <a:solidFill>
                            <a:schemeClr val="tx2"/>
                          </a:solidFill>
                          <a:effectLst/>
                          <a:latin typeface="Times New Roman" panose="02020603050405020304" pitchFamily="18" charset="0"/>
                          <a:ea typeface="Times New Roman"/>
                          <a:cs typeface="Times New Roman" panose="02020603050405020304" pitchFamily="18" charset="0"/>
                        </a:rPr>
                        <a:t>egyéb 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Wingdings"/>
                        <a:buChar char=""/>
                      </a:pPr>
                      <a:r>
                        <a:rPr lang="hu-HU" sz="1800" b="1" dirty="0">
                          <a:solidFill>
                            <a:schemeClr val="tx2"/>
                          </a:solidFill>
                          <a:effectLst/>
                          <a:latin typeface="Times New Roman" panose="02020603050405020304" pitchFamily="18" charset="0"/>
                          <a:cs typeface="Times New Roman" panose="02020603050405020304" pitchFamily="18" charset="0"/>
                        </a:rPr>
                        <a:t>egyéb csendes erjesztett ital</a:t>
                      </a:r>
                      <a:endParaRPr lang="hu-HU" sz="1800" dirty="0">
                        <a:solidFill>
                          <a:schemeClr val="tx2"/>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9267">
                <a:tc rowSpan="2">
                  <a:txBody>
                    <a:bodyPr/>
                    <a:lstStyle/>
                    <a:p>
                      <a:pPr>
                        <a:lnSpc>
                          <a:spcPct val="115000"/>
                        </a:lnSpc>
                        <a:spcAft>
                          <a:spcPts val="0"/>
                        </a:spcAft>
                      </a:pPr>
                      <a:r>
                        <a:rPr lang="hu-HU" sz="1800" b="1" dirty="0" smtClean="0">
                          <a:solidFill>
                            <a:schemeClr val="tx2"/>
                          </a:solidFill>
                          <a:effectLst/>
                          <a:latin typeface="Times New Roman" panose="02020603050405020304" pitchFamily="18" charset="0"/>
                          <a:ea typeface="Calibri"/>
                          <a:cs typeface="Times New Roman" panose="02020603050405020304" pitchFamily="18" charset="0"/>
                        </a:rPr>
                        <a:t>pezsgő</a:t>
                      </a:r>
                      <a:endParaRPr lang="hu-HU"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indent="-90170">
                        <a:lnSpc>
                          <a:spcPct val="115000"/>
                        </a:lnSpc>
                        <a:spcAft>
                          <a:spcPts val="0"/>
                        </a:spcAft>
                      </a:pPr>
                      <a:r>
                        <a:rPr lang="hu-HU" sz="1800">
                          <a:solidFill>
                            <a:schemeClr val="tx2"/>
                          </a:solidFill>
                          <a:effectLst/>
                          <a:latin typeface="Times New Roman" panose="02020603050405020304" pitchFamily="18" charset="0"/>
                          <a:ea typeface="Calibri"/>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Wingdings"/>
                        <a:buChar char=""/>
                      </a:pPr>
                      <a:r>
                        <a:rPr lang="hu-HU" sz="1800" b="1" dirty="0">
                          <a:solidFill>
                            <a:schemeClr val="tx2"/>
                          </a:solidFill>
                          <a:effectLst/>
                          <a:latin typeface="Times New Roman" panose="02020603050405020304" pitchFamily="18" charset="0"/>
                          <a:cs typeface="Times New Roman" panose="02020603050405020304" pitchFamily="18" charset="0"/>
                        </a:rPr>
                        <a:t>habzó bor</a:t>
                      </a:r>
                      <a:endParaRPr lang="hu-HU" sz="1800" dirty="0">
                        <a:solidFill>
                          <a:schemeClr val="tx2"/>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9267">
                <a:tc vMerge="1">
                  <a:txBody>
                    <a:bodyPr/>
                    <a:lstStyle/>
                    <a:p>
                      <a:pPr>
                        <a:lnSpc>
                          <a:spcPct val="115000"/>
                        </a:lnSpc>
                        <a:spcAft>
                          <a:spcPts val="0"/>
                        </a:spcAft>
                      </a:pPr>
                      <a:endParaRPr lang="hu-HU" sz="18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indent="-90170">
                        <a:lnSpc>
                          <a:spcPct val="115000"/>
                        </a:lnSpc>
                        <a:spcAft>
                          <a:spcPts val="0"/>
                        </a:spcAft>
                      </a:pPr>
                      <a:r>
                        <a:rPr lang="hu-HU" sz="1800" dirty="0">
                          <a:solidFill>
                            <a:schemeClr val="tx2"/>
                          </a:solidFill>
                          <a:effectLst/>
                          <a:latin typeface="Times New Roman" panose="02020603050405020304" pitchFamily="18" charset="0"/>
                          <a:ea typeface="Calibri"/>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Wingdings"/>
                        <a:buChar char=""/>
                      </a:pPr>
                      <a:r>
                        <a:rPr lang="hu-HU" sz="1800" b="1" dirty="0">
                          <a:solidFill>
                            <a:schemeClr val="tx2"/>
                          </a:solidFill>
                          <a:effectLst/>
                          <a:latin typeface="Times New Roman" panose="02020603050405020304" pitchFamily="18" charset="0"/>
                          <a:cs typeface="Times New Roman" panose="02020603050405020304" pitchFamily="18" charset="0"/>
                        </a:rPr>
                        <a:t>egyéb habzó erjesztett ital</a:t>
                      </a:r>
                      <a:endParaRPr lang="hu-HU" sz="1800" dirty="0">
                        <a:solidFill>
                          <a:schemeClr val="tx2"/>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9267">
                <a:tc rowSpan="2">
                  <a:txBody>
                    <a:bodyPr/>
                    <a:lstStyle/>
                    <a:p>
                      <a:pPr>
                        <a:lnSpc>
                          <a:spcPct val="115000"/>
                        </a:lnSpc>
                        <a:spcAft>
                          <a:spcPts val="0"/>
                        </a:spcAft>
                      </a:pPr>
                      <a:r>
                        <a:rPr lang="hu-HU" sz="1800" b="1" dirty="0">
                          <a:solidFill>
                            <a:schemeClr val="tx2"/>
                          </a:solidFill>
                          <a:effectLst/>
                          <a:latin typeface="Times New Roman" panose="02020603050405020304" pitchFamily="18" charset="0"/>
                          <a:ea typeface="Calibri"/>
                          <a:cs typeface="Times New Roman" panose="02020603050405020304" pitchFamily="18" charset="0"/>
                        </a:rPr>
                        <a:t>köztes </a:t>
                      </a:r>
                      <a:r>
                        <a:rPr lang="hu-HU" sz="1800" b="1" dirty="0" smtClean="0">
                          <a:solidFill>
                            <a:schemeClr val="tx2"/>
                          </a:solidFill>
                          <a:effectLst/>
                          <a:latin typeface="Times New Roman" panose="02020603050405020304" pitchFamily="18" charset="0"/>
                          <a:ea typeface="Calibri"/>
                          <a:cs typeface="Times New Roman" panose="02020603050405020304" pitchFamily="18" charset="0"/>
                        </a:rPr>
                        <a:t>alkoholtermék</a:t>
                      </a:r>
                      <a:endParaRPr lang="hu-HU"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Times New Roman"/>
                        <a:buChar char="-"/>
                      </a:pPr>
                      <a:r>
                        <a:rPr lang="hu-HU" sz="1800" dirty="0" smtClean="0">
                          <a:solidFill>
                            <a:schemeClr val="tx2"/>
                          </a:solidFill>
                          <a:effectLst/>
                          <a:latin typeface="Times New Roman" panose="02020603050405020304" pitchFamily="18" charset="0"/>
                          <a:ea typeface="Times New Roman"/>
                          <a:cs typeface="Times New Roman" panose="02020603050405020304" pitchFamily="18" charset="0"/>
                        </a:rPr>
                        <a:t>csendes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Wingdings"/>
                        <a:buChar char=""/>
                      </a:pPr>
                      <a:r>
                        <a:rPr lang="hu-HU" sz="1800" b="1" dirty="0" smtClean="0">
                          <a:solidFill>
                            <a:schemeClr val="tx2"/>
                          </a:solidFill>
                          <a:effectLst/>
                          <a:latin typeface="Times New Roman" panose="02020603050405020304" pitchFamily="18" charset="0"/>
                          <a:cs typeface="Times New Roman" panose="02020603050405020304" pitchFamily="18" charset="0"/>
                        </a:rPr>
                        <a:t>köztes alkoholtermék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6209">
                <a:tc vMerge="1">
                  <a:txBody>
                    <a:bodyPr/>
                    <a:lstStyle/>
                    <a:p>
                      <a:pPr marL="0" lvl="0" indent="0" algn="l" defTabSz="914400" rtl="0" eaLnBrk="1" latinLnBrk="0" hangingPunct="1">
                        <a:lnSpc>
                          <a:spcPct val="115000"/>
                        </a:lnSpc>
                        <a:spcAft>
                          <a:spcPts val="0"/>
                        </a:spcAft>
                        <a:buFont typeface="Times New Roman"/>
                        <a:buNone/>
                      </a:pPr>
                      <a:endParaRPr lang="hu-HU" sz="1800" kern="12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defTabSz="914400" rtl="0" eaLnBrk="1" latinLnBrk="0" hangingPunct="1">
                        <a:spcAft>
                          <a:spcPts val="0"/>
                        </a:spcAft>
                        <a:buFont typeface="Times New Roman"/>
                        <a:buChar char="-"/>
                      </a:pPr>
                      <a:r>
                        <a:rPr lang="hu-HU" sz="1800" kern="1200" dirty="0" smtClean="0">
                          <a:solidFill>
                            <a:schemeClr val="tx2"/>
                          </a:solidFill>
                          <a:effectLst/>
                          <a:latin typeface="Times New Roman" panose="02020603050405020304" pitchFamily="18" charset="0"/>
                          <a:ea typeface="Times New Roman"/>
                          <a:cs typeface="Times New Roman" panose="02020603050405020304" pitchFamily="18" charset="0"/>
                        </a:rPr>
                        <a:t>habzó</a:t>
                      </a:r>
                      <a:endParaRPr lang="hu-HU" sz="1800" kern="1200" dirty="0">
                        <a:solidFill>
                          <a:schemeClr val="tx2"/>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defTabSz="914400" rtl="0" eaLnBrk="1" fontAlgn="auto" latinLnBrk="0" hangingPunct="1">
                        <a:lnSpc>
                          <a:spcPct val="115000"/>
                        </a:lnSpc>
                        <a:spcBef>
                          <a:spcPts val="0"/>
                        </a:spcBef>
                        <a:spcAft>
                          <a:spcPts val="0"/>
                        </a:spcAft>
                        <a:buClrTx/>
                        <a:buSzTx/>
                        <a:buFont typeface="Wingdings"/>
                        <a:buChar char=""/>
                        <a:tabLst/>
                        <a:defRPr/>
                      </a:pPr>
                      <a:r>
                        <a:rPr lang="hu-HU" sz="1800" b="1" dirty="0" smtClean="0">
                          <a:solidFill>
                            <a:schemeClr val="tx2"/>
                          </a:solidFill>
                          <a:effectLst/>
                          <a:latin typeface="Times New Roman" panose="02020603050405020304" pitchFamily="18" charset="0"/>
                          <a:cs typeface="Times New Roman" panose="02020603050405020304" pitchFamily="18" charset="0"/>
                        </a:rPr>
                        <a:t>egyéb habzó</a:t>
                      </a:r>
                      <a:r>
                        <a:rPr lang="hu-HU" sz="1800" b="1" baseline="0" dirty="0" smtClean="0">
                          <a:solidFill>
                            <a:schemeClr val="tx2"/>
                          </a:solidFill>
                          <a:effectLst/>
                          <a:latin typeface="Times New Roman" panose="02020603050405020304" pitchFamily="18" charset="0"/>
                          <a:cs typeface="Times New Roman" panose="02020603050405020304" pitchFamily="18" charset="0"/>
                        </a:rPr>
                        <a:t> </a:t>
                      </a:r>
                      <a:r>
                        <a:rPr lang="hu-HU" sz="1800" b="1" dirty="0" smtClean="0">
                          <a:solidFill>
                            <a:schemeClr val="tx2"/>
                          </a:solidFill>
                          <a:effectLst/>
                          <a:latin typeface="Times New Roman" panose="02020603050405020304" pitchFamily="18" charset="0"/>
                          <a:cs typeface="Times New Roman" panose="02020603050405020304" pitchFamily="18" charset="0"/>
                        </a:rPr>
                        <a:t>erjesztett ital</a:t>
                      </a:r>
                    </a:p>
                    <a:p>
                      <a:pPr marL="342900" marR="0" lvl="0" indent="-342900" algn="l" defTabSz="914400" rtl="0" eaLnBrk="1" fontAlgn="auto" latinLnBrk="0" hangingPunct="1">
                        <a:lnSpc>
                          <a:spcPct val="115000"/>
                        </a:lnSpc>
                        <a:spcBef>
                          <a:spcPts val="0"/>
                        </a:spcBef>
                        <a:spcAft>
                          <a:spcPts val="0"/>
                        </a:spcAft>
                        <a:buClrTx/>
                        <a:buSzTx/>
                        <a:buFont typeface="Wingdings"/>
                        <a:buChar char=""/>
                        <a:tabLst/>
                        <a:defRPr/>
                      </a:pPr>
                      <a:r>
                        <a:rPr lang="hu-HU" sz="1800" b="1" kern="1200" dirty="0" smtClean="0">
                          <a:solidFill>
                            <a:schemeClr val="tx2"/>
                          </a:solidFill>
                          <a:effectLst/>
                          <a:latin typeface="Times New Roman" panose="02020603050405020304" pitchFamily="18" charset="0"/>
                          <a:ea typeface="+mn-ea"/>
                          <a:cs typeface="Times New Roman" panose="02020603050405020304" pitchFamily="18" charset="0"/>
                        </a:rPr>
                        <a:t>köztes alkoholtermék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9267">
                <a:tc>
                  <a:txBody>
                    <a:bodyPr/>
                    <a:lstStyle/>
                    <a:p>
                      <a:pPr>
                        <a:lnSpc>
                          <a:spcPct val="115000"/>
                        </a:lnSpc>
                        <a:spcAft>
                          <a:spcPts val="0"/>
                        </a:spcAft>
                      </a:pPr>
                      <a:r>
                        <a:rPr lang="hu-HU" sz="1800" b="1" dirty="0">
                          <a:solidFill>
                            <a:schemeClr val="tx2"/>
                          </a:solidFill>
                          <a:effectLst/>
                          <a:latin typeface="Times New Roman" panose="02020603050405020304" pitchFamily="18" charset="0"/>
                          <a:ea typeface="Calibri"/>
                          <a:cs typeface="Times New Roman" panose="02020603050405020304" pitchFamily="18" charset="0"/>
                        </a:rPr>
                        <a:t>alkoholtermék</a:t>
                      </a:r>
                      <a:endParaRPr lang="hu-HU"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indent="-90170">
                        <a:lnSpc>
                          <a:spcPct val="115000"/>
                        </a:lnSpc>
                        <a:spcAft>
                          <a:spcPts val="0"/>
                        </a:spcAft>
                      </a:pPr>
                      <a:r>
                        <a:rPr lang="hu-HU" sz="1800">
                          <a:solidFill>
                            <a:schemeClr val="tx2"/>
                          </a:solidFill>
                          <a:effectLst/>
                          <a:latin typeface="Times New Roman" panose="02020603050405020304" pitchFamily="18" charset="0"/>
                          <a:ea typeface="Calibri"/>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Wingdings"/>
                        <a:buChar char=""/>
                      </a:pPr>
                      <a:r>
                        <a:rPr lang="hu-HU" sz="1800" b="1" dirty="0">
                          <a:solidFill>
                            <a:schemeClr val="tx2"/>
                          </a:solidFill>
                          <a:effectLst/>
                          <a:latin typeface="Times New Roman" panose="02020603050405020304" pitchFamily="18" charset="0"/>
                          <a:cs typeface="Times New Roman" panose="02020603050405020304" pitchFamily="18" charset="0"/>
                        </a:rPr>
                        <a:t>alkoholtermék</a:t>
                      </a:r>
                      <a:endParaRPr lang="hu-HU" sz="1800" dirty="0">
                        <a:solidFill>
                          <a:schemeClr val="tx2"/>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 name="Kép 16" descr="NAV_hosszu_logo_RGB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 y="142875"/>
            <a:ext cx="128428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ím 1"/>
          <p:cNvSpPr txBox="1">
            <a:spLocks/>
          </p:cNvSpPr>
          <p:nvPr/>
        </p:nvSpPr>
        <p:spPr>
          <a:xfrm>
            <a:off x="1547813" y="110654"/>
            <a:ext cx="7488237" cy="798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hu-HU" sz="2800" b="1" dirty="0">
                <a:solidFill>
                  <a:srgbClr val="002060"/>
                </a:solidFill>
                <a:latin typeface="Times New Roman" panose="02020603050405020304" pitchFamily="18" charset="0"/>
                <a:cs typeface="Times New Roman" panose="02020603050405020304" pitchFamily="18" charset="0"/>
              </a:rPr>
              <a:t>Alkoholtartalmú jövedéki termékkategória </a:t>
            </a:r>
            <a:r>
              <a:rPr lang="hu-HU" sz="2800" b="1" dirty="0" smtClean="0">
                <a:solidFill>
                  <a:srgbClr val="002060"/>
                </a:solidFill>
                <a:latin typeface="Times New Roman" panose="02020603050405020304" pitchFamily="18" charset="0"/>
                <a:cs typeface="Times New Roman" panose="02020603050405020304" pitchFamily="18" charset="0"/>
              </a:rPr>
              <a:t>változás</a:t>
            </a:r>
            <a:endParaRPr lang="hu-HU"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34434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Kép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églalap 7"/>
          <p:cNvSpPr/>
          <p:nvPr/>
        </p:nvSpPr>
        <p:spPr>
          <a:xfrm>
            <a:off x="1165225" y="3011488"/>
            <a:ext cx="6813550" cy="9223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102870" rIns="102870" bIns="102870" spcCol="1270" anchor="ctr"/>
          <a:lstStyle/>
          <a:p>
            <a:pPr defTabSz="1200150">
              <a:lnSpc>
                <a:spcPct val="90000"/>
              </a:lnSpc>
              <a:spcAft>
                <a:spcPct val="35000"/>
              </a:spcAft>
              <a:defRPr/>
            </a:pPr>
            <a:endParaRPr lang="hu-HU" sz="2700" dirty="0">
              <a:solidFill>
                <a:prstClr val="black">
                  <a:hueOff val="0"/>
                  <a:satOff val="0"/>
                  <a:lumOff val="0"/>
                  <a:alphaOff val="0"/>
                </a:prstClr>
              </a:solidFill>
              <a:latin typeface="Times New Roman" pitchFamily="18" charset="0"/>
              <a:cs typeface="Times New Roman" pitchFamily="18" charset="0"/>
            </a:endParaRPr>
          </a:p>
        </p:txBody>
      </p:sp>
      <p:sp>
        <p:nvSpPr>
          <p:cNvPr id="16388" name="Téglalap 1"/>
          <p:cNvSpPr>
            <a:spLocks noChangeArrowheads="1"/>
          </p:cNvSpPr>
          <p:nvPr/>
        </p:nvSpPr>
        <p:spPr bwMode="auto">
          <a:xfrm>
            <a:off x="179388" y="1233488"/>
            <a:ext cx="85201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842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lgn="just" eaLnBrk="1" hangingPunct="1">
              <a:spcBef>
                <a:spcPct val="0"/>
              </a:spcBef>
              <a:spcAft>
                <a:spcPts val="600"/>
              </a:spcAft>
              <a:buClr>
                <a:srgbClr val="000000"/>
              </a:buClr>
              <a:buFont typeface="Arial" charset="0"/>
              <a:buNone/>
            </a:pPr>
            <a:endParaRPr lang="hu-HU" altLang="hu-HU" sz="1200" dirty="0">
              <a:solidFill>
                <a:srgbClr val="000000"/>
              </a:solidFill>
              <a:latin typeface="Times New Roman" pitchFamily="18" charset="0"/>
              <a:cs typeface="Times New Roman" pitchFamily="18" charset="0"/>
            </a:endParaRPr>
          </a:p>
          <a:p>
            <a:pPr lvl="1" algn="just" eaLnBrk="1" hangingPunct="1">
              <a:spcBef>
                <a:spcPct val="0"/>
              </a:spcBef>
              <a:spcAft>
                <a:spcPts val="600"/>
              </a:spcAft>
              <a:buClr>
                <a:srgbClr val="000000"/>
              </a:buClr>
              <a:buFont typeface="Arial" charset="0"/>
              <a:buNone/>
            </a:pPr>
            <a:endParaRPr lang="hu-HU" altLang="hu-HU" sz="1200" dirty="0">
              <a:solidFill>
                <a:srgbClr val="000000"/>
              </a:solidFill>
              <a:latin typeface="Times New Roman" pitchFamily="18" charset="0"/>
              <a:cs typeface="Times New Roman" pitchFamily="18" charset="0"/>
            </a:endParaRPr>
          </a:p>
        </p:txBody>
      </p:sp>
      <p:sp>
        <p:nvSpPr>
          <p:cNvPr id="4" name="Tartalom helye 3"/>
          <p:cNvSpPr>
            <a:spLocks noGrp="1"/>
          </p:cNvSpPr>
          <p:nvPr>
            <p:ph idx="1"/>
          </p:nvPr>
        </p:nvSpPr>
        <p:spPr>
          <a:xfrm>
            <a:off x="395537" y="1305496"/>
            <a:ext cx="8640513" cy="5147840"/>
          </a:xfrm>
        </p:spPr>
        <p:txBody>
          <a:bodyPr>
            <a:normAutofit/>
          </a:bodyPr>
          <a:lstStyle/>
          <a:p>
            <a:pPr algn="just">
              <a:defRPr/>
            </a:pPr>
            <a:r>
              <a:rPr lang="hu-HU" sz="2000" dirty="0"/>
              <a:t>A Hpt. ilyen irányú meghatározása egyrészt pontos fogalmi meghatározást ad arra vonatkozóan, hogy mi minősül készpénzfizetésnek, másrészt a készpénzfizetést, mint fizetési módot egyértelműen elhatárolja a pénzforgalmi szolgáltatás nyújtásáról szóló 2009. évi LXXXV. törvény hatálya alá tartozó, pénzforgalmi szolgáltatásnak minősülő egyéb készpénzes fizetési módoktól.</a:t>
            </a:r>
          </a:p>
          <a:p>
            <a:pPr marL="0" indent="0" algn="just">
              <a:buNone/>
              <a:defRPr/>
            </a:pPr>
            <a:r>
              <a:rPr lang="hu-HU" sz="2000" dirty="0"/>
              <a:t> </a:t>
            </a:r>
          </a:p>
          <a:p>
            <a:pPr algn="just">
              <a:defRPr/>
            </a:pPr>
            <a:r>
              <a:rPr lang="hu-HU" sz="2000" dirty="0"/>
              <a:t>Fentiek alapján tehát </a:t>
            </a:r>
            <a:r>
              <a:rPr lang="hu-HU" sz="2000" u="sng" dirty="0"/>
              <a:t>csak a bankjeggyel és érmével történő fizetés minősül készpénzfizetésnek.</a:t>
            </a:r>
            <a:r>
              <a:rPr lang="hu-HU" sz="2000" dirty="0"/>
              <a:t> </a:t>
            </a:r>
          </a:p>
          <a:p>
            <a:pPr algn="just">
              <a:defRPr/>
            </a:pPr>
            <a:endParaRPr lang="hu-HU" sz="2000" dirty="0"/>
          </a:p>
          <a:p>
            <a:pPr algn="just">
              <a:defRPr/>
            </a:pPr>
            <a:r>
              <a:rPr lang="hu-HU" sz="2000" dirty="0"/>
              <a:t>Fentieket összefoglalva olyan fizetési megoldások felelnek meg a jövedéki törvény készpénzfizetést kizáró rendelkezéseinek, amelyeknél a jövedéki kiskereskedő és a jövedéki engedélyes kereskedő között készpénz átadására nem kerül sor, hanem a fizetési művelet a jövedéki engedélyes kereskedő bankszámlájának közbeiktatásával történik. </a:t>
            </a:r>
          </a:p>
          <a:p>
            <a:pPr lvl="0" indent="-288000">
              <a:lnSpc>
                <a:spcPct val="80000"/>
              </a:lnSpc>
              <a:buFont typeface="Wingdings" panose="05000000000000000000" pitchFamily="2" charset="2"/>
              <a:buChar char="§"/>
            </a:pPr>
            <a:endParaRPr lang="hu-HU" sz="2000" dirty="0">
              <a:solidFill>
                <a:schemeClr val="tx2"/>
              </a:solidFill>
              <a:latin typeface="Times New Roman" panose="02020603050405020304" pitchFamily="18" charset="0"/>
              <a:cs typeface="Times New Roman" panose="02020603050405020304" pitchFamily="18" charset="0"/>
            </a:endParaRPr>
          </a:p>
        </p:txBody>
      </p:sp>
      <p:pic>
        <p:nvPicPr>
          <p:cNvPr id="10" name="Kép 16" descr="NAV_hosszu_logo_RGB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 y="142875"/>
            <a:ext cx="128428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ím 1"/>
          <p:cNvSpPr txBox="1">
            <a:spLocks/>
          </p:cNvSpPr>
          <p:nvPr/>
        </p:nvSpPr>
        <p:spPr>
          <a:xfrm>
            <a:off x="1547813" y="110654"/>
            <a:ext cx="7488237" cy="798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hu-HU" altLang="hu-HU" sz="2800" dirty="0">
                <a:latin typeface="Arial" pitchFamily="34" charset="0"/>
              </a:rPr>
              <a:t>Bankkártyás fizetés lehetősége a jövedéki engedélyes kereskedelemben</a:t>
            </a:r>
            <a:endParaRPr lang="hu-HU"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2705403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Kép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églalap 7"/>
          <p:cNvSpPr/>
          <p:nvPr/>
        </p:nvSpPr>
        <p:spPr>
          <a:xfrm>
            <a:off x="1165225" y="3011488"/>
            <a:ext cx="6813550" cy="9223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102870" rIns="102870" bIns="102870" spcCol="1270" anchor="ctr"/>
          <a:lstStyle/>
          <a:p>
            <a:pPr defTabSz="1200150">
              <a:lnSpc>
                <a:spcPct val="90000"/>
              </a:lnSpc>
              <a:spcAft>
                <a:spcPct val="35000"/>
              </a:spcAft>
              <a:defRPr/>
            </a:pPr>
            <a:endParaRPr lang="hu-HU" sz="2700" dirty="0">
              <a:solidFill>
                <a:prstClr val="black">
                  <a:hueOff val="0"/>
                  <a:satOff val="0"/>
                  <a:lumOff val="0"/>
                  <a:alphaOff val="0"/>
                </a:prstClr>
              </a:solidFill>
              <a:latin typeface="Times New Roman" pitchFamily="18" charset="0"/>
              <a:cs typeface="Times New Roman" pitchFamily="18" charset="0"/>
            </a:endParaRPr>
          </a:p>
        </p:txBody>
      </p:sp>
      <p:sp>
        <p:nvSpPr>
          <p:cNvPr id="16388" name="Téglalap 1"/>
          <p:cNvSpPr>
            <a:spLocks noChangeArrowheads="1"/>
          </p:cNvSpPr>
          <p:nvPr/>
        </p:nvSpPr>
        <p:spPr bwMode="auto">
          <a:xfrm>
            <a:off x="179388" y="1233488"/>
            <a:ext cx="85201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842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lgn="just" eaLnBrk="1" hangingPunct="1">
              <a:spcBef>
                <a:spcPct val="0"/>
              </a:spcBef>
              <a:spcAft>
                <a:spcPts val="600"/>
              </a:spcAft>
              <a:buClr>
                <a:srgbClr val="000000"/>
              </a:buClr>
              <a:buFont typeface="Arial" charset="0"/>
              <a:buNone/>
            </a:pPr>
            <a:endParaRPr lang="hu-HU" altLang="hu-HU" sz="1200" dirty="0">
              <a:solidFill>
                <a:srgbClr val="000000"/>
              </a:solidFill>
              <a:latin typeface="Times New Roman" pitchFamily="18" charset="0"/>
              <a:cs typeface="Times New Roman" pitchFamily="18" charset="0"/>
            </a:endParaRPr>
          </a:p>
          <a:p>
            <a:pPr lvl="1" algn="just" eaLnBrk="1" hangingPunct="1">
              <a:spcBef>
                <a:spcPct val="0"/>
              </a:spcBef>
              <a:spcAft>
                <a:spcPts val="600"/>
              </a:spcAft>
              <a:buClr>
                <a:srgbClr val="000000"/>
              </a:buClr>
              <a:buFont typeface="Arial" charset="0"/>
              <a:buNone/>
            </a:pPr>
            <a:endParaRPr lang="hu-HU" altLang="hu-HU" sz="1200" dirty="0">
              <a:solidFill>
                <a:srgbClr val="000000"/>
              </a:solidFill>
              <a:latin typeface="Times New Roman" pitchFamily="18" charset="0"/>
              <a:cs typeface="Times New Roman" pitchFamily="18" charset="0"/>
            </a:endParaRPr>
          </a:p>
        </p:txBody>
      </p:sp>
      <p:sp>
        <p:nvSpPr>
          <p:cNvPr id="4" name="Tartalom helye 3"/>
          <p:cNvSpPr>
            <a:spLocks noGrp="1"/>
          </p:cNvSpPr>
          <p:nvPr>
            <p:ph idx="1"/>
          </p:nvPr>
        </p:nvSpPr>
        <p:spPr>
          <a:xfrm>
            <a:off x="395537" y="1305496"/>
            <a:ext cx="8640513" cy="5147840"/>
          </a:xfrm>
        </p:spPr>
        <p:txBody>
          <a:bodyPr>
            <a:normAutofit/>
          </a:bodyPr>
          <a:lstStyle/>
          <a:p>
            <a:pPr marL="54900" lvl="0" indent="0">
              <a:lnSpc>
                <a:spcPct val="80000"/>
              </a:lnSpc>
              <a:buNone/>
            </a:pPr>
            <a:endParaRPr lang="hu-HU" sz="2000" dirty="0" smtClean="0">
              <a:solidFill>
                <a:schemeClr val="tx2"/>
              </a:solidFill>
              <a:latin typeface="Times New Roman" panose="02020603050405020304" pitchFamily="18" charset="0"/>
              <a:cs typeface="Times New Roman" panose="02020603050405020304" pitchFamily="18" charset="0"/>
            </a:endParaRPr>
          </a:p>
          <a:p>
            <a:pPr lvl="0" indent="-288000" algn="just">
              <a:lnSpc>
                <a:spcPct val="80000"/>
              </a:lnSpc>
              <a:buFont typeface="Wingdings" panose="05000000000000000000" pitchFamily="2" charset="2"/>
              <a:buChar char="§"/>
            </a:pPr>
            <a:r>
              <a:rPr lang="hu-HU" sz="2000" dirty="0">
                <a:solidFill>
                  <a:schemeClr val="tx2"/>
                </a:solidFill>
                <a:latin typeface="Times New Roman" panose="02020603050405020304" pitchFamily="18" charset="0"/>
                <a:cs typeface="Times New Roman" panose="02020603050405020304" pitchFamily="18" charset="0"/>
              </a:rPr>
              <a:t>T/15428-as számú törvényjavaslat az </a:t>
            </a:r>
            <a:r>
              <a:rPr lang="hu-HU" sz="2000" dirty="0" smtClean="0">
                <a:solidFill>
                  <a:schemeClr val="tx2"/>
                </a:solidFill>
                <a:latin typeface="Times New Roman" panose="02020603050405020304" pitchFamily="18" charset="0"/>
                <a:cs typeface="Times New Roman" panose="02020603050405020304" pitchFamily="18" charset="0"/>
              </a:rPr>
              <a:t>„Egyes </a:t>
            </a:r>
            <a:r>
              <a:rPr lang="hu-HU" sz="2000" dirty="0">
                <a:solidFill>
                  <a:schemeClr val="tx2"/>
                </a:solidFill>
                <a:latin typeface="Times New Roman" panose="02020603050405020304" pitchFamily="18" charset="0"/>
                <a:cs typeface="Times New Roman" panose="02020603050405020304" pitchFamily="18" charset="0"/>
              </a:rPr>
              <a:t>adótörvények és más törvények </a:t>
            </a:r>
            <a:r>
              <a:rPr lang="hu-HU" sz="2000" dirty="0" smtClean="0">
                <a:solidFill>
                  <a:schemeClr val="tx2"/>
                </a:solidFill>
                <a:latin typeface="Times New Roman" panose="02020603050405020304" pitchFamily="18" charset="0"/>
                <a:cs typeface="Times New Roman" panose="02020603050405020304" pitchFamily="18" charset="0"/>
              </a:rPr>
              <a:t>módosításáról”.</a:t>
            </a:r>
          </a:p>
          <a:p>
            <a:pPr marL="54900" lvl="0" indent="0">
              <a:lnSpc>
                <a:spcPct val="80000"/>
              </a:lnSpc>
              <a:buNone/>
            </a:pPr>
            <a:endParaRPr lang="hu-HU" sz="2000" dirty="0" smtClean="0">
              <a:solidFill>
                <a:schemeClr val="tx2"/>
              </a:solidFill>
              <a:latin typeface="Times New Roman" panose="02020603050405020304" pitchFamily="18" charset="0"/>
              <a:cs typeface="Times New Roman" panose="02020603050405020304" pitchFamily="18" charset="0"/>
            </a:endParaRPr>
          </a:p>
          <a:p>
            <a:pPr indent="-288000" algn="just">
              <a:lnSpc>
                <a:spcPct val="80000"/>
              </a:lnSpc>
              <a:buFont typeface="Wingdings" panose="05000000000000000000" pitchFamily="2" charset="2"/>
              <a:buChar char="§"/>
            </a:pPr>
            <a:r>
              <a:rPr lang="hu-HU" sz="2000" b="1" u="sng" dirty="0">
                <a:solidFill>
                  <a:schemeClr val="tx2"/>
                </a:solidFill>
                <a:latin typeface="Times New Roman" panose="02020603050405020304" pitchFamily="18" charset="0"/>
                <a:cs typeface="Times New Roman" panose="02020603050405020304" pitchFamily="18" charset="0"/>
              </a:rPr>
              <a:t>A jövedéki adóról szóló törvény módosítása</a:t>
            </a:r>
            <a:r>
              <a:rPr lang="hu-HU" sz="2000" dirty="0">
                <a:solidFill>
                  <a:schemeClr val="tx2"/>
                </a:solidFill>
                <a:latin typeface="Times New Roman" panose="02020603050405020304" pitchFamily="18" charset="0"/>
                <a:cs typeface="Times New Roman" panose="02020603050405020304" pitchFamily="18" charset="0"/>
              </a:rPr>
              <a:t> az állami támogatási szabályokra vonatkozó pontosításokat tartalmaz. Bővül a kisüzemi sörfőzdékre vonatkozó kedvezményezettek köre, a korábbi 20 ezer helyett minden legfeljebb 200 ezer hektoliter mennyiségű sört előállító gazdálkodóval. Továbbá az előállítást végző hazai adóraktárak érdekeit szem előtt tartva módosulnak a jövedéki biztosítékszabályok</a:t>
            </a:r>
            <a:r>
              <a:rPr lang="hu-HU" sz="2000" dirty="0" smtClean="0">
                <a:solidFill>
                  <a:schemeClr val="tx2"/>
                </a:solidFill>
                <a:latin typeface="Times New Roman" panose="02020603050405020304" pitchFamily="18" charset="0"/>
                <a:cs typeface="Times New Roman" panose="02020603050405020304" pitchFamily="18" charset="0"/>
              </a:rPr>
              <a:t>.</a:t>
            </a:r>
            <a:endParaRPr lang="hu-HU" sz="2000" dirty="0">
              <a:solidFill>
                <a:schemeClr val="tx2"/>
              </a:solidFill>
              <a:latin typeface="Times New Roman" panose="02020603050405020304" pitchFamily="18" charset="0"/>
              <a:cs typeface="Times New Roman" panose="02020603050405020304" pitchFamily="18" charset="0"/>
            </a:endParaRPr>
          </a:p>
          <a:p>
            <a:pPr marL="54900" indent="0">
              <a:lnSpc>
                <a:spcPct val="80000"/>
              </a:lnSpc>
              <a:buNone/>
            </a:pPr>
            <a:endParaRPr lang="hu-HU" sz="2000" dirty="0" smtClean="0">
              <a:solidFill>
                <a:schemeClr val="tx2"/>
              </a:solidFill>
              <a:latin typeface="Times New Roman" panose="02020603050405020304" pitchFamily="18" charset="0"/>
              <a:cs typeface="Times New Roman" panose="02020603050405020304" pitchFamily="18" charset="0"/>
            </a:endParaRPr>
          </a:p>
          <a:p>
            <a:pPr indent="-288000" algn="just">
              <a:lnSpc>
                <a:spcPct val="80000"/>
              </a:lnSpc>
              <a:buFont typeface="Wingdings" panose="05000000000000000000" pitchFamily="2" charset="2"/>
              <a:buChar char="§"/>
            </a:pPr>
            <a:r>
              <a:rPr lang="hu-HU" sz="2000" dirty="0" smtClean="0">
                <a:solidFill>
                  <a:srgbClr val="FF0000"/>
                </a:solidFill>
                <a:latin typeface="Times New Roman" panose="02020603050405020304" pitchFamily="18" charset="0"/>
                <a:cs typeface="Times New Roman" panose="02020603050405020304" pitchFamily="18" charset="0"/>
              </a:rPr>
              <a:t>A </a:t>
            </a:r>
            <a:r>
              <a:rPr lang="hu-HU" sz="2000" dirty="0">
                <a:solidFill>
                  <a:srgbClr val="FF0000"/>
                </a:solidFill>
                <a:latin typeface="Times New Roman" panose="02020603050405020304" pitchFamily="18" charset="0"/>
                <a:cs typeface="Times New Roman" panose="02020603050405020304" pitchFamily="18" charset="0"/>
              </a:rPr>
              <a:t>Földművelésügyi Minisztérium és a Hegyközségek tanácsa együttes kérésére a borászatok 2017. augusztus 15-ével esedékes jövedéki adatszolgáltatása még a régi jövedéki szabályok szerint a NAV részére teljesítendő.</a:t>
            </a:r>
          </a:p>
          <a:p>
            <a:pPr marL="54900" lvl="0" indent="0">
              <a:lnSpc>
                <a:spcPct val="80000"/>
              </a:lnSpc>
              <a:buNone/>
            </a:pPr>
            <a:endParaRPr lang="hu-HU" sz="2000" dirty="0" smtClean="0">
              <a:solidFill>
                <a:schemeClr val="tx2"/>
              </a:solidFill>
              <a:latin typeface="Times New Roman" panose="02020603050405020304" pitchFamily="18" charset="0"/>
              <a:cs typeface="Times New Roman" panose="02020603050405020304" pitchFamily="18" charset="0"/>
            </a:endParaRPr>
          </a:p>
          <a:p>
            <a:pPr lvl="0" indent="-288000">
              <a:lnSpc>
                <a:spcPct val="80000"/>
              </a:lnSpc>
              <a:buFont typeface="Wingdings" panose="05000000000000000000" pitchFamily="2" charset="2"/>
              <a:buChar char="§"/>
            </a:pPr>
            <a:endParaRPr lang="hu-HU" sz="2000" dirty="0">
              <a:solidFill>
                <a:schemeClr val="tx2"/>
              </a:solidFill>
              <a:latin typeface="Times New Roman" panose="02020603050405020304" pitchFamily="18" charset="0"/>
              <a:cs typeface="Times New Roman" panose="02020603050405020304" pitchFamily="18" charset="0"/>
            </a:endParaRPr>
          </a:p>
        </p:txBody>
      </p:sp>
      <p:pic>
        <p:nvPicPr>
          <p:cNvPr id="10" name="Kép 16" descr="NAV_hosszu_logo_RGB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 y="142875"/>
            <a:ext cx="128428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ím 1"/>
          <p:cNvSpPr txBox="1">
            <a:spLocks/>
          </p:cNvSpPr>
          <p:nvPr/>
        </p:nvSpPr>
        <p:spPr>
          <a:xfrm>
            <a:off x="1547813" y="110654"/>
            <a:ext cx="7488237" cy="798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hu-HU" altLang="hu-HU" sz="2800" dirty="0" smtClean="0">
                <a:latin typeface="Arial" pitchFamily="34" charset="0"/>
              </a:rPr>
              <a:t>Folyamatban lévő törvényi változások</a:t>
            </a:r>
            <a:endParaRPr lang="hu-HU"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19670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Kép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ím 1"/>
          <p:cNvSpPr>
            <a:spLocks noGrp="1"/>
          </p:cNvSpPr>
          <p:nvPr>
            <p:ph type="ctrTitle"/>
          </p:nvPr>
        </p:nvSpPr>
        <p:spPr>
          <a:xfrm>
            <a:off x="685800" y="785794"/>
            <a:ext cx="7772400" cy="1857388"/>
          </a:xfrm>
          <a:noFill/>
          <a:effectLst>
            <a:glow rad="63500">
              <a:schemeClr val="bg1">
                <a:alpha val="40000"/>
              </a:schemeClr>
            </a:glow>
            <a:outerShdw blurRad="50800" dist="38100" dir="2700000" algn="tl" rotWithShape="0">
              <a:prstClr val="black">
                <a:alpha val="40000"/>
              </a:prstClr>
            </a:outerShdw>
          </a:effectLst>
          <a:extLst/>
        </p:spPr>
        <p:txBody>
          <a:bodyPr/>
          <a:lstStyle/>
          <a:p>
            <a:pPr>
              <a:defRPr/>
            </a:pPr>
            <a:r>
              <a:rPr lang="hu-HU" i="1" dirty="0" smtClean="0">
                <a:solidFill>
                  <a:schemeClr val="bg1"/>
                </a:solidFill>
              </a:rPr>
              <a:t>Köszönöm a figyelmet!</a:t>
            </a:r>
            <a:endParaRPr lang="hu-HU" i="1" dirty="0">
              <a:solidFill>
                <a:schemeClr val="bg1"/>
              </a:solidFill>
            </a:endParaRPr>
          </a:p>
        </p:txBody>
      </p:sp>
    </p:spTree>
    <p:extLst>
      <p:ext uri="{BB962C8B-B14F-4D97-AF65-F5344CB8AC3E}">
        <p14:creationId xmlns:p14="http://schemas.microsoft.com/office/powerpoint/2010/main" val="1305916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Kép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23" y="38283"/>
            <a:ext cx="9108504" cy="681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églalap 7"/>
          <p:cNvSpPr/>
          <p:nvPr/>
        </p:nvSpPr>
        <p:spPr>
          <a:xfrm>
            <a:off x="1165225" y="3011488"/>
            <a:ext cx="6813550" cy="9223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102870" rIns="102870" bIns="102870" spcCol="1270" anchor="ctr"/>
          <a:lstStyle/>
          <a:p>
            <a:pPr defTabSz="1200150">
              <a:lnSpc>
                <a:spcPct val="90000"/>
              </a:lnSpc>
              <a:spcAft>
                <a:spcPct val="35000"/>
              </a:spcAft>
              <a:defRPr/>
            </a:pPr>
            <a:endParaRPr lang="hu-HU" sz="2700" dirty="0">
              <a:solidFill>
                <a:prstClr val="black">
                  <a:hueOff val="0"/>
                  <a:satOff val="0"/>
                  <a:lumOff val="0"/>
                  <a:alphaOff val="0"/>
                </a:prstClr>
              </a:solidFill>
              <a:latin typeface="Times New Roman" pitchFamily="18" charset="0"/>
              <a:cs typeface="Times New Roman" pitchFamily="18" charset="0"/>
            </a:endParaRPr>
          </a:p>
        </p:txBody>
      </p:sp>
      <p:sp>
        <p:nvSpPr>
          <p:cNvPr id="16388" name="Téglalap 1"/>
          <p:cNvSpPr>
            <a:spLocks noChangeArrowheads="1"/>
          </p:cNvSpPr>
          <p:nvPr/>
        </p:nvSpPr>
        <p:spPr bwMode="auto">
          <a:xfrm>
            <a:off x="179388" y="1233488"/>
            <a:ext cx="85201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842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lgn="just" eaLnBrk="1" hangingPunct="1">
              <a:spcBef>
                <a:spcPct val="0"/>
              </a:spcBef>
              <a:spcAft>
                <a:spcPts val="600"/>
              </a:spcAft>
              <a:buClr>
                <a:srgbClr val="000000"/>
              </a:buClr>
              <a:buFont typeface="Arial" charset="0"/>
              <a:buNone/>
            </a:pPr>
            <a:endParaRPr lang="hu-HU" altLang="hu-HU" sz="1200">
              <a:solidFill>
                <a:srgbClr val="000000"/>
              </a:solidFill>
              <a:latin typeface="Times New Roman" pitchFamily="18" charset="0"/>
              <a:cs typeface="Times New Roman" pitchFamily="18" charset="0"/>
            </a:endParaRPr>
          </a:p>
          <a:p>
            <a:pPr lvl="1" algn="just" eaLnBrk="1" hangingPunct="1">
              <a:spcBef>
                <a:spcPct val="0"/>
              </a:spcBef>
              <a:spcAft>
                <a:spcPts val="600"/>
              </a:spcAft>
              <a:buClr>
                <a:srgbClr val="000000"/>
              </a:buClr>
              <a:buFont typeface="Arial" charset="0"/>
              <a:buNone/>
            </a:pPr>
            <a:endParaRPr lang="hu-HU" altLang="hu-HU" sz="1200">
              <a:solidFill>
                <a:srgbClr val="000000"/>
              </a:solidFill>
              <a:latin typeface="Times New Roman" pitchFamily="18" charset="0"/>
              <a:cs typeface="Times New Roman" pitchFamily="18" charset="0"/>
            </a:endParaRPr>
          </a:p>
        </p:txBody>
      </p:sp>
      <p:sp>
        <p:nvSpPr>
          <p:cNvPr id="4" name="Tartalom helye 3"/>
          <p:cNvSpPr>
            <a:spLocks noGrp="1"/>
          </p:cNvSpPr>
          <p:nvPr>
            <p:ph idx="1"/>
          </p:nvPr>
        </p:nvSpPr>
        <p:spPr>
          <a:xfrm>
            <a:off x="323528" y="1124744"/>
            <a:ext cx="8496944" cy="5472608"/>
          </a:xfrm>
        </p:spPr>
        <p:txBody>
          <a:bodyPr>
            <a:normAutofit/>
          </a:bodyPr>
          <a:lstStyle/>
          <a:p>
            <a:pPr marL="273050" indent="-273050" algn="just">
              <a:buFont typeface="Wingdings" panose="05000000000000000000" pitchFamily="2" charset="2"/>
              <a:buChar char="§"/>
            </a:pPr>
            <a:r>
              <a:rPr lang="hu-HU" sz="2800" dirty="0" smtClean="0">
                <a:solidFill>
                  <a:schemeClr val="tx2"/>
                </a:solidFill>
                <a:latin typeface="Times New Roman" panose="02020603050405020304" pitchFamily="18" charset="0"/>
                <a:cs typeface="Times New Roman" panose="02020603050405020304" pitchFamily="18" charset="0"/>
              </a:rPr>
              <a:t>Az új jövedéki szabályozás alapján a régi törvény szerinti egyszerűsített adóraktári engedéllyel rendelkező alanyi köre átalakul. </a:t>
            </a:r>
          </a:p>
          <a:p>
            <a:pPr marL="0" indent="0" algn="just">
              <a:buNone/>
            </a:pPr>
            <a:endParaRPr lang="hu-HU" sz="2800" dirty="0" smtClean="0">
              <a:solidFill>
                <a:schemeClr val="tx2"/>
              </a:solidFill>
              <a:latin typeface="Times New Roman" panose="02020603050405020304" pitchFamily="18" charset="0"/>
              <a:cs typeface="Times New Roman" panose="02020603050405020304" pitchFamily="18" charset="0"/>
            </a:endParaRPr>
          </a:p>
          <a:p>
            <a:pPr marL="273050" indent="-273050" algn="just">
              <a:buFont typeface="Wingdings" panose="05000000000000000000" pitchFamily="2" charset="2"/>
              <a:buChar char="§"/>
            </a:pPr>
            <a:r>
              <a:rPr lang="hu-HU" sz="2800" dirty="0" smtClean="0">
                <a:solidFill>
                  <a:schemeClr val="tx2"/>
                </a:solidFill>
                <a:latin typeface="Times New Roman" panose="02020603050405020304" pitchFamily="18" charset="0"/>
                <a:cs typeface="Times New Roman" panose="02020603050405020304" pitchFamily="18" charset="0"/>
              </a:rPr>
              <a:t>Az egyszerűsített adóraktári engedéllyel rendelkezők alanyok</a:t>
            </a:r>
          </a:p>
          <a:p>
            <a:pPr marL="0" indent="0" algn="just">
              <a:buNone/>
            </a:pPr>
            <a:r>
              <a:rPr lang="hu-HU" sz="2800" dirty="0" smtClean="0">
                <a:solidFill>
                  <a:schemeClr val="tx2"/>
                </a:solidFill>
                <a:latin typeface="Times New Roman" panose="02020603050405020304" pitchFamily="18" charset="0"/>
                <a:cs typeface="Times New Roman" panose="02020603050405020304" pitchFamily="18" charset="0"/>
              </a:rPr>
              <a:t>	- egyszerűsített adóraktárként</a:t>
            </a:r>
          </a:p>
          <a:p>
            <a:pPr marL="0" indent="0" algn="just">
              <a:buNone/>
            </a:pPr>
            <a:r>
              <a:rPr lang="hu-HU" sz="2800" dirty="0">
                <a:solidFill>
                  <a:schemeClr val="tx2"/>
                </a:solidFill>
                <a:latin typeface="Times New Roman" panose="02020603050405020304" pitchFamily="18" charset="0"/>
                <a:cs typeface="Times New Roman" panose="02020603050405020304" pitchFamily="18" charset="0"/>
              </a:rPr>
              <a:t>	</a:t>
            </a:r>
            <a:r>
              <a:rPr lang="hu-HU" sz="2800" dirty="0" smtClean="0">
                <a:solidFill>
                  <a:schemeClr val="tx2"/>
                </a:solidFill>
                <a:latin typeface="Times New Roman" panose="02020603050405020304" pitchFamily="18" charset="0"/>
                <a:cs typeface="Times New Roman" panose="02020603050405020304" pitchFamily="18" charset="0"/>
              </a:rPr>
              <a:t>- kisüzemi bortermelőként folytatják,</a:t>
            </a:r>
          </a:p>
          <a:p>
            <a:pPr marL="0" indent="0" algn="just">
              <a:buNone/>
            </a:pPr>
            <a:r>
              <a:rPr lang="hu-HU" sz="2800" dirty="0" smtClean="0">
                <a:solidFill>
                  <a:schemeClr val="tx2"/>
                </a:solidFill>
                <a:latin typeface="Times New Roman" panose="02020603050405020304" pitchFamily="18" charset="0"/>
                <a:cs typeface="Times New Roman" panose="02020603050405020304" pitchFamily="18" charset="0"/>
              </a:rPr>
              <a:t>  vagy 2017. június 30.ával befejezik tevékenységüket.</a:t>
            </a:r>
          </a:p>
          <a:p>
            <a:pPr marL="0" indent="0" algn="just">
              <a:buNone/>
            </a:pPr>
            <a:r>
              <a:rPr lang="hu-HU" sz="2800" b="1" dirty="0" smtClean="0">
                <a:solidFill>
                  <a:schemeClr val="tx2"/>
                </a:solidFill>
                <a:latin typeface="Times New Roman" panose="02020603050405020304" pitchFamily="18" charset="0"/>
                <a:cs typeface="Times New Roman" panose="02020603050405020304" pitchFamily="18" charset="0"/>
              </a:rPr>
              <a:t>  </a:t>
            </a:r>
          </a:p>
          <a:p>
            <a:pPr marL="0" indent="0">
              <a:buNone/>
            </a:pPr>
            <a:endParaRPr lang="hu-HU" sz="2200" dirty="0" smtClean="0">
              <a:solidFill>
                <a:schemeClr val="tx2"/>
              </a:solidFill>
              <a:latin typeface="Times New Roman" panose="02020603050405020304" pitchFamily="18" charset="0"/>
              <a:cs typeface="Times New Roman" panose="02020603050405020304" pitchFamily="18" charset="0"/>
            </a:endParaRPr>
          </a:p>
          <a:p>
            <a:pPr marL="903288" lvl="1" indent="-320675" algn="just">
              <a:lnSpc>
                <a:spcPct val="115000"/>
              </a:lnSpc>
              <a:buNone/>
            </a:pPr>
            <a:endParaRPr lang="hu-HU" sz="2400" dirty="0" smtClean="0">
              <a:solidFill>
                <a:schemeClr val="tx2"/>
              </a:solidFill>
              <a:latin typeface="Times New Roman" panose="02020603050405020304" pitchFamily="18" charset="0"/>
              <a:cs typeface="Times New Roman" panose="02020603050405020304" pitchFamily="18" charset="0"/>
            </a:endParaRPr>
          </a:p>
          <a:p>
            <a:pPr marL="582613" lvl="1" indent="0" algn="just">
              <a:lnSpc>
                <a:spcPct val="115000"/>
              </a:lnSpc>
              <a:buNone/>
            </a:pPr>
            <a:endParaRPr lang="hu-HU" sz="2400" b="1" dirty="0" smtClean="0">
              <a:solidFill>
                <a:schemeClr val="tx2"/>
              </a:solidFill>
              <a:latin typeface="Times New Roman" panose="02020603050405020304" pitchFamily="18" charset="0"/>
              <a:cs typeface="Times New Roman" panose="02020603050405020304" pitchFamily="18" charset="0"/>
            </a:endParaRPr>
          </a:p>
          <a:p>
            <a:pPr marL="903288" lvl="1" indent="-320675" algn="just">
              <a:lnSpc>
                <a:spcPct val="115000"/>
              </a:lnSpc>
              <a:buFont typeface="Wingdings" panose="05000000000000000000" pitchFamily="2" charset="2"/>
              <a:buChar char="ü"/>
            </a:pPr>
            <a:endParaRPr lang="hu-HU" sz="2400" b="1" dirty="0" smtClean="0">
              <a:solidFill>
                <a:schemeClr val="tx2"/>
              </a:solidFill>
              <a:latin typeface="Times New Roman" panose="02020603050405020304" pitchFamily="18" charset="0"/>
              <a:cs typeface="Times New Roman" panose="02020603050405020304" pitchFamily="18" charset="0"/>
            </a:endParaRPr>
          </a:p>
        </p:txBody>
      </p:sp>
      <p:pic>
        <p:nvPicPr>
          <p:cNvPr id="10" name="Kép 16" descr="NAV_hosszu_logo_RGB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 y="142875"/>
            <a:ext cx="128428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ím 1"/>
          <p:cNvSpPr txBox="1">
            <a:spLocks/>
          </p:cNvSpPr>
          <p:nvPr/>
        </p:nvSpPr>
        <p:spPr>
          <a:xfrm>
            <a:off x="1547813" y="44450"/>
            <a:ext cx="7488237" cy="93627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hu-HU" sz="2800" b="1" dirty="0" smtClean="0">
                <a:solidFill>
                  <a:srgbClr val="002060"/>
                </a:solidFill>
                <a:latin typeface="Times New Roman" pitchFamily="18" charset="0"/>
                <a:cs typeface="Times New Roman" pitchFamily="18" charset="0"/>
              </a:rPr>
              <a:t>A régi jövedéki törvény egyszerűsített adóraktári engedélyesi körének átalakulása</a:t>
            </a:r>
            <a:endParaRPr lang="hu-HU"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786013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Kép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églalap 7"/>
          <p:cNvSpPr/>
          <p:nvPr/>
        </p:nvSpPr>
        <p:spPr>
          <a:xfrm>
            <a:off x="1165225" y="3011488"/>
            <a:ext cx="6813550" cy="9223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102870" rIns="102870" bIns="102870" spcCol="1270" anchor="ctr"/>
          <a:lstStyle/>
          <a:p>
            <a:pPr defTabSz="1200150">
              <a:lnSpc>
                <a:spcPct val="90000"/>
              </a:lnSpc>
              <a:spcAft>
                <a:spcPct val="35000"/>
              </a:spcAft>
              <a:defRPr/>
            </a:pPr>
            <a:endParaRPr lang="hu-HU" sz="2700" dirty="0">
              <a:solidFill>
                <a:prstClr val="black">
                  <a:hueOff val="0"/>
                  <a:satOff val="0"/>
                  <a:lumOff val="0"/>
                  <a:alphaOff val="0"/>
                </a:prstClr>
              </a:solidFill>
              <a:latin typeface="Times New Roman" pitchFamily="18" charset="0"/>
              <a:cs typeface="Times New Roman" pitchFamily="18" charset="0"/>
            </a:endParaRPr>
          </a:p>
        </p:txBody>
      </p:sp>
      <p:sp>
        <p:nvSpPr>
          <p:cNvPr id="16388" name="Téglalap 1"/>
          <p:cNvSpPr>
            <a:spLocks noChangeArrowheads="1"/>
          </p:cNvSpPr>
          <p:nvPr/>
        </p:nvSpPr>
        <p:spPr bwMode="auto">
          <a:xfrm>
            <a:off x="179388" y="1233488"/>
            <a:ext cx="85201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842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lgn="just" eaLnBrk="1" hangingPunct="1">
              <a:spcBef>
                <a:spcPct val="0"/>
              </a:spcBef>
              <a:spcAft>
                <a:spcPts val="600"/>
              </a:spcAft>
              <a:buClr>
                <a:srgbClr val="000000"/>
              </a:buClr>
              <a:buFont typeface="Arial" charset="0"/>
              <a:buNone/>
            </a:pPr>
            <a:endParaRPr lang="hu-HU" altLang="hu-HU" sz="1200">
              <a:solidFill>
                <a:srgbClr val="000000"/>
              </a:solidFill>
              <a:latin typeface="Times New Roman" pitchFamily="18" charset="0"/>
              <a:cs typeface="Times New Roman" pitchFamily="18" charset="0"/>
            </a:endParaRPr>
          </a:p>
          <a:p>
            <a:pPr lvl="1" algn="just" eaLnBrk="1" hangingPunct="1">
              <a:spcBef>
                <a:spcPct val="0"/>
              </a:spcBef>
              <a:spcAft>
                <a:spcPts val="600"/>
              </a:spcAft>
              <a:buClr>
                <a:srgbClr val="000000"/>
              </a:buClr>
              <a:buFont typeface="Arial" charset="0"/>
              <a:buNone/>
            </a:pPr>
            <a:endParaRPr lang="hu-HU" altLang="hu-HU" sz="1200">
              <a:solidFill>
                <a:srgbClr val="000000"/>
              </a:solidFill>
              <a:latin typeface="Times New Roman" pitchFamily="18" charset="0"/>
              <a:cs typeface="Times New Roman" pitchFamily="18" charset="0"/>
            </a:endParaRPr>
          </a:p>
        </p:txBody>
      </p:sp>
      <p:sp>
        <p:nvSpPr>
          <p:cNvPr id="4" name="Tartalom helye 3"/>
          <p:cNvSpPr>
            <a:spLocks noGrp="1"/>
          </p:cNvSpPr>
          <p:nvPr>
            <p:ph idx="1"/>
          </p:nvPr>
        </p:nvSpPr>
        <p:spPr>
          <a:xfrm>
            <a:off x="395537" y="1305496"/>
            <a:ext cx="8640513" cy="5147840"/>
          </a:xfrm>
        </p:spPr>
        <p:txBody>
          <a:bodyPr>
            <a:normAutofit/>
          </a:bodyPr>
          <a:lstStyle/>
          <a:p>
            <a:pPr lvl="0" indent="-288000">
              <a:spcAft>
                <a:spcPts val="1200"/>
              </a:spcAft>
              <a:buFont typeface="Wingdings" panose="05000000000000000000" pitchFamily="2" charset="2"/>
              <a:buChar char="§"/>
            </a:pPr>
            <a:r>
              <a:rPr lang="hu-HU" sz="2400" b="1" dirty="0" smtClean="0">
                <a:solidFill>
                  <a:schemeClr val="tx2"/>
                </a:solidFill>
                <a:latin typeface="Times New Roman" panose="02020603050405020304" pitchFamily="18" charset="0"/>
                <a:cs typeface="Times New Roman" panose="02020603050405020304" pitchFamily="18" charset="0"/>
              </a:rPr>
              <a:t>Egyszerűsített adóraktári tevékenység további folytatása:</a:t>
            </a:r>
          </a:p>
          <a:p>
            <a:pPr marL="540000" lvl="1" indent="-144000">
              <a:lnSpc>
                <a:spcPct val="80000"/>
              </a:lnSpc>
              <a:buFont typeface="Arial" panose="020B0604020202020204" pitchFamily="34" charset="0"/>
              <a:buChar char="•"/>
            </a:pPr>
            <a:r>
              <a:rPr lang="hu-HU" sz="2000" dirty="0" smtClean="0">
                <a:solidFill>
                  <a:schemeClr val="tx2"/>
                </a:solidFill>
                <a:latin typeface="Times New Roman" panose="02020603050405020304" pitchFamily="18" charset="0"/>
                <a:cs typeface="Times New Roman" panose="02020603050405020304" pitchFamily="18" charset="0"/>
              </a:rPr>
              <a:t>nyilatkozat </a:t>
            </a:r>
            <a:r>
              <a:rPr lang="hu-HU" sz="2000" dirty="0">
                <a:solidFill>
                  <a:schemeClr val="tx2"/>
                </a:solidFill>
                <a:latin typeface="Times New Roman" panose="02020603050405020304" pitchFamily="18" charset="0"/>
                <a:cs typeface="Times New Roman" panose="02020603050405020304" pitchFamily="18" charset="0"/>
              </a:rPr>
              <a:t>a vámhatóságnak </a:t>
            </a:r>
            <a:r>
              <a:rPr lang="hu-HU" sz="2000" dirty="0" smtClean="0">
                <a:solidFill>
                  <a:srgbClr val="FF0000"/>
                </a:solidFill>
                <a:latin typeface="Times New Roman" panose="02020603050405020304" pitchFamily="18" charset="0"/>
                <a:cs typeface="Times New Roman" panose="02020603050405020304" pitchFamily="18" charset="0"/>
              </a:rPr>
              <a:t>2017. május 15-ig</a:t>
            </a:r>
            <a:r>
              <a:rPr lang="hu-HU" sz="2000" dirty="0" smtClean="0">
                <a:solidFill>
                  <a:schemeClr val="tx2"/>
                </a:solidFill>
                <a:latin typeface="Times New Roman" panose="02020603050405020304" pitchFamily="18" charset="0"/>
                <a:cs typeface="Times New Roman" panose="02020603050405020304" pitchFamily="18" charset="0"/>
              </a:rPr>
              <a:t>, </a:t>
            </a:r>
          </a:p>
          <a:p>
            <a:pPr marL="540000" lvl="1" indent="-144000">
              <a:lnSpc>
                <a:spcPct val="80000"/>
              </a:lnSpc>
              <a:buFont typeface="Arial" panose="020B0604020202020204" pitchFamily="34" charset="0"/>
              <a:buChar char="•"/>
            </a:pPr>
            <a:r>
              <a:rPr lang="hu-HU" sz="2000" dirty="0">
                <a:solidFill>
                  <a:schemeClr val="tx2"/>
                </a:solidFill>
                <a:latin typeface="Times New Roman" panose="02020603050405020304" pitchFamily="18" charset="0"/>
                <a:cs typeface="Times New Roman" panose="02020603050405020304" pitchFamily="18" charset="0"/>
              </a:rPr>
              <a:t>vámhatóság megküldi az új engedélyokirat tervezetét </a:t>
            </a:r>
            <a:r>
              <a:rPr lang="hu-HU" sz="2000" dirty="0" smtClean="0">
                <a:solidFill>
                  <a:srgbClr val="FF0000"/>
                </a:solidFill>
                <a:latin typeface="Times New Roman" panose="02020603050405020304" pitchFamily="18" charset="0"/>
                <a:cs typeface="Times New Roman" panose="02020603050405020304" pitchFamily="18" charset="0"/>
              </a:rPr>
              <a:t>2017. május 31-ig</a:t>
            </a:r>
            <a:r>
              <a:rPr lang="hu-HU" sz="2000" dirty="0" smtClean="0">
                <a:solidFill>
                  <a:schemeClr val="tx2"/>
                </a:solidFill>
                <a:latin typeface="Times New Roman" panose="02020603050405020304" pitchFamily="18" charset="0"/>
                <a:cs typeface="Times New Roman" panose="02020603050405020304" pitchFamily="18" charset="0"/>
              </a:rPr>
              <a:t>, </a:t>
            </a:r>
          </a:p>
          <a:p>
            <a:pPr marL="540000" lvl="1" indent="-144000">
              <a:lnSpc>
                <a:spcPct val="80000"/>
              </a:lnSpc>
              <a:buFont typeface="Arial" panose="020B0604020202020204" pitchFamily="34" charset="0"/>
              <a:buChar char="•"/>
            </a:pPr>
            <a:r>
              <a:rPr lang="hu-HU" sz="2000" dirty="0" smtClean="0">
                <a:solidFill>
                  <a:schemeClr val="tx2"/>
                </a:solidFill>
                <a:latin typeface="Times New Roman" panose="02020603050405020304" pitchFamily="18" charset="0"/>
                <a:cs typeface="Times New Roman" panose="02020603050405020304" pitchFamily="18" charset="0"/>
              </a:rPr>
              <a:t>engedélyokirat tervezet észrevételezése </a:t>
            </a:r>
            <a:r>
              <a:rPr lang="hu-HU" sz="2000" dirty="0">
                <a:solidFill>
                  <a:srgbClr val="FF0000"/>
                </a:solidFill>
                <a:latin typeface="Times New Roman" panose="02020603050405020304" pitchFamily="18" charset="0"/>
                <a:cs typeface="Times New Roman" panose="02020603050405020304" pitchFamily="18" charset="0"/>
              </a:rPr>
              <a:t>2017. </a:t>
            </a:r>
            <a:r>
              <a:rPr lang="hu-HU" sz="2000" dirty="0" smtClean="0">
                <a:solidFill>
                  <a:srgbClr val="FF0000"/>
                </a:solidFill>
                <a:latin typeface="Times New Roman" panose="02020603050405020304" pitchFamily="18" charset="0"/>
                <a:cs typeface="Times New Roman" panose="02020603050405020304" pitchFamily="18" charset="0"/>
              </a:rPr>
              <a:t>június 09-ig</a:t>
            </a:r>
            <a:r>
              <a:rPr lang="hu-HU" sz="2000" dirty="0" smtClean="0">
                <a:solidFill>
                  <a:schemeClr val="tx2"/>
                </a:solidFill>
                <a:latin typeface="Times New Roman" panose="02020603050405020304" pitchFamily="18" charset="0"/>
                <a:cs typeface="Times New Roman" panose="02020603050405020304" pitchFamily="18" charset="0"/>
              </a:rPr>
              <a:t>, </a:t>
            </a:r>
          </a:p>
          <a:p>
            <a:pPr marL="540000" lvl="1" indent="-144000">
              <a:lnSpc>
                <a:spcPct val="80000"/>
              </a:lnSpc>
              <a:buFont typeface="Arial" panose="020B0604020202020204" pitchFamily="34" charset="0"/>
              <a:buChar char="•"/>
            </a:pPr>
            <a:r>
              <a:rPr lang="hu-HU" sz="2000" dirty="0" smtClean="0">
                <a:solidFill>
                  <a:schemeClr val="tx2"/>
                </a:solidFill>
                <a:latin typeface="Times New Roman" panose="02020603050405020304" pitchFamily="18" charset="0"/>
                <a:cs typeface="Times New Roman" panose="02020603050405020304" pitchFamily="18" charset="0"/>
              </a:rPr>
              <a:t>új egyszerűsített </a:t>
            </a:r>
            <a:r>
              <a:rPr lang="hu-HU" sz="2000" dirty="0">
                <a:solidFill>
                  <a:schemeClr val="tx2"/>
                </a:solidFill>
                <a:latin typeface="Times New Roman" panose="02020603050405020304" pitchFamily="18" charset="0"/>
                <a:cs typeface="Times New Roman" panose="02020603050405020304" pitchFamily="18" charset="0"/>
              </a:rPr>
              <a:t>adóraktári </a:t>
            </a:r>
            <a:r>
              <a:rPr lang="hu-HU" sz="2000" dirty="0" smtClean="0">
                <a:solidFill>
                  <a:schemeClr val="tx2"/>
                </a:solidFill>
                <a:latin typeface="Times New Roman" panose="02020603050405020304" pitchFamily="18" charset="0"/>
                <a:cs typeface="Times New Roman" panose="02020603050405020304" pitchFamily="18" charset="0"/>
              </a:rPr>
              <a:t>engedély kiadása </a:t>
            </a:r>
            <a:r>
              <a:rPr lang="hu-HU" sz="2000" dirty="0">
                <a:solidFill>
                  <a:srgbClr val="FF0000"/>
                </a:solidFill>
                <a:latin typeface="Times New Roman" panose="02020603050405020304" pitchFamily="18" charset="0"/>
                <a:cs typeface="Times New Roman" panose="02020603050405020304" pitchFamily="18" charset="0"/>
              </a:rPr>
              <a:t>2017. </a:t>
            </a:r>
            <a:r>
              <a:rPr lang="hu-HU" sz="2000" dirty="0" smtClean="0">
                <a:solidFill>
                  <a:srgbClr val="FF0000"/>
                </a:solidFill>
                <a:latin typeface="Times New Roman" panose="02020603050405020304" pitchFamily="18" charset="0"/>
                <a:cs typeface="Times New Roman" panose="02020603050405020304" pitchFamily="18" charset="0"/>
              </a:rPr>
              <a:t>június 30-ig</a:t>
            </a:r>
            <a:r>
              <a:rPr lang="hu-HU" sz="2000" dirty="0" smtClean="0">
                <a:solidFill>
                  <a:schemeClr val="tx2"/>
                </a:solidFill>
                <a:latin typeface="Times New Roman" panose="02020603050405020304" pitchFamily="18" charset="0"/>
                <a:cs typeface="Times New Roman" panose="02020603050405020304" pitchFamily="18" charset="0"/>
              </a:rPr>
              <a:t>, </a:t>
            </a:r>
          </a:p>
          <a:p>
            <a:pPr marL="540000" lvl="1" indent="-144000">
              <a:lnSpc>
                <a:spcPct val="80000"/>
              </a:lnSpc>
              <a:buFont typeface="Arial" panose="020B0604020202020204" pitchFamily="34" charset="0"/>
              <a:buChar char="•"/>
            </a:pPr>
            <a:r>
              <a:rPr lang="hu-HU" sz="2000" dirty="0" smtClean="0">
                <a:solidFill>
                  <a:schemeClr val="tx2"/>
                </a:solidFill>
                <a:latin typeface="Times New Roman" panose="02020603050405020304" pitchFamily="18" charset="0"/>
                <a:cs typeface="Times New Roman" panose="02020603050405020304" pitchFamily="18" charset="0"/>
              </a:rPr>
              <a:t>régi </a:t>
            </a:r>
            <a:r>
              <a:rPr lang="hu-HU" sz="2000" dirty="0">
                <a:solidFill>
                  <a:schemeClr val="tx2"/>
                </a:solidFill>
                <a:latin typeface="Times New Roman" panose="02020603050405020304" pitchFamily="18" charset="0"/>
                <a:cs typeface="Times New Roman" panose="02020603050405020304" pitchFamily="18" charset="0"/>
              </a:rPr>
              <a:t>egyszerűsített adóraktári </a:t>
            </a:r>
            <a:r>
              <a:rPr lang="hu-HU" sz="2000">
                <a:solidFill>
                  <a:schemeClr val="tx2"/>
                </a:solidFill>
                <a:latin typeface="Times New Roman" panose="02020603050405020304" pitchFamily="18" charset="0"/>
                <a:cs typeface="Times New Roman" panose="02020603050405020304" pitchFamily="18" charset="0"/>
              </a:rPr>
              <a:t>engedély </a:t>
            </a:r>
            <a:r>
              <a:rPr lang="hu-HU" sz="2000" smtClean="0">
                <a:solidFill>
                  <a:schemeClr val="tx2"/>
                </a:solidFill>
                <a:latin typeface="Times New Roman" panose="02020603050405020304" pitchFamily="18" charset="0"/>
                <a:cs typeface="Times New Roman" panose="02020603050405020304" pitchFamily="18" charset="0"/>
              </a:rPr>
              <a:t>lejáratása </a:t>
            </a:r>
            <a:r>
              <a:rPr lang="hu-HU" sz="2000" dirty="0">
                <a:solidFill>
                  <a:srgbClr val="FF0000"/>
                </a:solidFill>
                <a:latin typeface="Times New Roman" panose="02020603050405020304" pitchFamily="18" charset="0"/>
                <a:cs typeface="Times New Roman" panose="02020603050405020304" pitchFamily="18" charset="0"/>
              </a:rPr>
              <a:t>2017. </a:t>
            </a:r>
            <a:r>
              <a:rPr lang="hu-HU" sz="2000" dirty="0" smtClean="0">
                <a:solidFill>
                  <a:srgbClr val="FF0000"/>
                </a:solidFill>
                <a:latin typeface="Times New Roman" panose="02020603050405020304" pitchFamily="18" charset="0"/>
                <a:cs typeface="Times New Roman" panose="02020603050405020304" pitchFamily="18" charset="0"/>
              </a:rPr>
              <a:t>június 30-ável</a:t>
            </a:r>
            <a:endParaRPr lang="hu-HU" sz="2000" dirty="0">
              <a:solidFill>
                <a:srgbClr val="FF0000"/>
              </a:solidFill>
              <a:latin typeface="Times New Roman" panose="02020603050405020304" pitchFamily="18" charset="0"/>
              <a:cs typeface="Times New Roman" panose="02020603050405020304" pitchFamily="18" charset="0"/>
            </a:endParaRPr>
          </a:p>
          <a:p>
            <a:pPr marL="540000" lvl="1" indent="-144000">
              <a:lnSpc>
                <a:spcPct val="80000"/>
              </a:lnSpc>
              <a:buFont typeface="Arial" panose="020B0604020202020204" pitchFamily="34" charset="0"/>
              <a:buChar char="•"/>
            </a:pPr>
            <a:endParaRPr lang="hu-HU" sz="2000" b="1" dirty="0">
              <a:solidFill>
                <a:schemeClr val="tx2"/>
              </a:solidFill>
              <a:latin typeface="Times New Roman" panose="02020603050405020304" pitchFamily="18" charset="0"/>
              <a:cs typeface="Times New Roman" panose="02020603050405020304" pitchFamily="18" charset="0"/>
            </a:endParaRPr>
          </a:p>
          <a:p>
            <a:pPr marL="342000" lvl="1" indent="-342900">
              <a:lnSpc>
                <a:spcPct val="80000"/>
              </a:lnSpc>
              <a:spcAft>
                <a:spcPts val="1200"/>
              </a:spcAft>
              <a:buFont typeface="Wingdings" panose="05000000000000000000" pitchFamily="2" charset="2"/>
              <a:buChar char="§"/>
            </a:pPr>
            <a:r>
              <a:rPr lang="hu-HU" sz="2400" b="1" dirty="0">
                <a:solidFill>
                  <a:schemeClr val="tx2"/>
                </a:solidFill>
                <a:latin typeface="Times New Roman" panose="02020603050405020304" pitchFamily="18" charset="0"/>
                <a:cs typeface="Times New Roman" panose="02020603050405020304" pitchFamily="18" charset="0"/>
              </a:rPr>
              <a:t> Áttérés kisüzemi bortermelésre 2017. </a:t>
            </a:r>
            <a:r>
              <a:rPr lang="hu-HU" sz="2400" b="1" dirty="0" smtClean="0">
                <a:solidFill>
                  <a:schemeClr val="tx2"/>
                </a:solidFill>
                <a:latin typeface="Times New Roman" panose="02020603050405020304" pitchFamily="18" charset="0"/>
                <a:cs typeface="Times New Roman" panose="02020603050405020304" pitchFamily="18" charset="0"/>
              </a:rPr>
              <a:t>július 01-ig </a:t>
            </a:r>
            <a:endParaRPr lang="hu-HU" sz="2400" b="1" dirty="0">
              <a:solidFill>
                <a:schemeClr val="tx2"/>
              </a:solidFill>
              <a:latin typeface="Times New Roman" panose="02020603050405020304" pitchFamily="18" charset="0"/>
              <a:cs typeface="Times New Roman" panose="02020603050405020304" pitchFamily="18" charset="0"/>
            </a:endParaRPr>
          </a:p>
          <a:p>
            <a:pPr marL="540000" lvl="1" indent="-144000">
              <a:lnSpc>
                <a:spcPct val="80000"/>
              </a:lnSpc>
              <a:buFont typeface="Arial" panose="020B0604020202020204" pitchFamily="34" charset="0"/>
              <a:buChar char="•"/>
            </a:pPr>
            <a:r>
              <a:rPr lang="hu-HU" sz="2000" dirty="0">
                <a:solidFill>
                  <a:schemeClr val="tx2"/>
                </a:solidFill>
                <a:latin typeface="Times New Roman" panose="02020603050405020304" pitchFamily="18" charset="0"/>
                <a:cs typeface="Times New Roman" panose="02020603050405020304" pitchFamily="18" charset="0"/>
              </a:rPr>
              <a:t>nyilatkozat a vámhatóságnak </a:t>
            </a:r>
            <a:r>
              <a:rPr lang="hu-HU" sz="2000" dirty="0">
                <a:solidFill>
                  <a:srgbClr val="FF0000"/>
                </a:solidFill>
                <a:latin typeface="Times New Roman" panose="02020603050405020304" pitchFamily="18" charset="0"/>
                <a:cs typeface="Times New Roman" panose="02020603050405020304" pitchFamily="18" charset="0"/>
              </a:rPr>
              <a:t>2017. </a:t>
            </a:r>
            <a:r>
              <a:rPr lang="hu-HU" sz="2000" dirty="0" smtClean="0">
                <a:solidFill>
                  <a:srgbClr val="FF0000"/>
                </a:solidFill>
                <a:latin typeface="Times New Roman" panose="02020603050405020304" pitchFamily="18" charset="0"/>
                <a:cs typeface="Times New Roman" panose="02020603050405020304" pitchFamily="18" charset="0"/>
              </a:rPr>
              <a:t>május 15-ig</a:t>
            </a:r>
            <a:r>
              <a:rPr lang="hu-HU" sz="2000" dirty="0">
                <a:solidFill>
                  <a:schemeClr val="tx2"/>
                </a:solidFill>
                <a:latin typeface="Times New Roman" panose="02020603050405020304" pitchFamily="18" charset="0"/>
                <a:cs typeface="Times New Roman" panose="02020603050405020304" pitchFamily="18" charset="0"/>
              </a:rPr>
              <a:t>, </a:t>
            </a:r>
          </a:p>
          <a:p>
            <a:pPr marL="540000" lvl="1" indent="-144000">
              <a:lnSpc>
                <a:spcPct val="90000"/>
              </a:lnSpc>
              <a:buFont typeface="Arial" panose="020B0604020202020204" pitchFamily="34" charset="0"/>
              <a:buChar char="•"/>
            </a:pPr>
            <a:r>
              <a:rPr lang="hu-HU" sz="2000" dirty="0" smtClean="0">
                <a:solidFill>
                  <a:schemeClr val="tx2"/>
                </a:solidFill>
                <a:latin typeface="Times New Roman" panose="02020603050405020304" pitchFamily="18" charset="0"/>
                <a:cs typeface="Times New Roman" panose="02020603050405020304" pitchFamily="18" charset="0"/>
              </a:rPr>
              <a:t>a </a:t>
            </a:r>
            <a:r>
              <a:rPr lang="hu-HU" sz="2000" dirty="0">
                <a:solidFill>
                  <a:schemeClr val="tx2"/>
                </a:solidFill>
                <a:latin typeface="Times New Roman" panose="02020603050405020304" pitchFamily="18" charset="0"/>
                <a:cs typeface="Times New Roman" panose="02020603050405020304" pitchFamily="18" charset="0"/>
              </a:rPr>
              <a:t>kisüzemi </a:t>
            </a:r>
            <a:r>
              <a:rPr lang="hu-HU" sz="2000" dirty="0" smtClean="0">
                <a:solidFill>
                  <a:schemeClr val="tx2"/>
                </a:solidFill>
                <a:latin typeface="Times New Roman" panose="02020603050405020304" pitchFamily="18" charset="0"/>
                <a:cs typeface="Times New Roman" panose="02020603050405020304" pitchFamily="18" charset="0"/>
              </a:rPr>
              <a:t>bortermelői feltételek vizsgálata nélkül az egyszerűsített adóraktári engedély visszavonása </a:t>
            </a:r>
            <a:r>
              <a:rPr lang="hu-HU" sz="2000" dirty="0">
                <a:solidFill>
                  <a:srgbClr val="FF0000"/>
                </a:solidFill>
                <a:latin typeface="Times New Roman" panose="02020603050405020304" pitchFamily="18" charset="0"/>
                <a:cs typeface="Times New Roman" panose="02020603050405020304" pitchFamily="18" charset="0"/>
              </a:rPr>
              <a:t>2017. </a:t>
            </a:r>
            <a:r>
              <a:rPr lang="hu-HU" sz="2000" dirty="0" smtClean="0">
                <a:solidFill>
                  <a:srgbClr val="FF0000"/>
                </a:solidFill>
                <a:latin typeface="Times New Roman" panose="02020603050405020304" pitchFamily="18" charset="0"/>
                <a:cs typeface="Times New Roman" panose="02020603050405020304" pitchFamily="18" charset="0"/>
              </a:rPr>
              <a:t>június 30-ei </a:t>
            </a:r>
            <a:r>
              <a:rPr lang="hu-HU" sz="2000" dirty="0" smtClean="0">
                <a:solidFill>
                  <a:schemeClr val="tx2"/>
                </a:solidFill>
                <a:latin typeface="Times New Roman" panose="02020603050405020304" pitchFamily="18" charset="0"/>
                <a:cs typeface="Times New Roman" panose="02020603050405020304" pitchFamily="18" charset="0"/>
              </a:rPr>
              <a:t>hatállyal</a:t>
            </a:r>
          </a:p>
          <a:p>
            <a:pPr marL="540000" lvl="1" indent="-144000">
              <a:lnSpc>
                <a:spcPct val="90000"/>
              </a:lnSpc>
              <a:buFont typeface="Arial" panose="020B0604020202020204" pitchFamily="34" charset="0"/>
              <a:buChar char="•"/>
            </a:pPr>
            <a:r>
              <a:rPr lang="hu-HU" sz="2000" u="sng" dirty="0" smtClean="0">
                <a:solidFill>
                  <a:schemeClr val="tx2"/>
                </a:solidFill>
                <a:latin typeface="Times New Roman" panose="02020603050405020304" pitchFamily="18" charset="0"/>
                <a:cs typeface="Times New Roman" panose="02020603050405020304" pitchFamily="18" charset="0"/>
              </a:rPr>
              <a:t>az </a:t>
            </a:r>
            <a:r>
              <a:rPr lang="hu-HU" sz="2000" u="sng" dirty="0">
                <a:solidFill>
                  <a:schemeClr val="tx2"/>
                </a:solidFill>
                <a:latin typeface="Times New Roman" panose="02020603050405020304" pitchFamily="18" charset="0"/>
                <a:cs typeface="Times New Roman" panose="02020603050405020304" pitchFamily="18" charset="0"/>
              </a:rPr>
              <a:t>adóraktári engedély visszavonása miatt nem kell készletfelvételt végezni</a:t>
            </a:r>
            <a:r>
              <a:rPr lang="hu-HU" sz="2000" dirty="0">
                <a:solidFill>
                  <a:schemeClr val="tx2"/>
                </a:solidFill>
                <a:latin typeface="Times New Roman" panose="02020603050405020304" pitchFamily="18" charset="0"/>
                <a:cs typeface="Times New Roman" panose="02020603050405020304" pitchFamily="18" charset="0"/>
              </a:rPr>
              <a:t>.</a:t>
            </a:r>
          </a:p>
        </p:txBody>
      </p:sp>
      <p:pic>
        <p:nvPicPr>
          <p:cNvPr id="10" name="Kép 16" descr="NAV_hosszu_logo_RGB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 y="142875"/>
            <a:ext cx="128428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ím 1"/>
          <p:cNvSpPr txBox="1">
            <a:spLocks/>
          </p:cNvSpPr>
          <p:nvPr/>
        </p:nvSpPr>
        <p:spPr>
          <a:xfrm>
            <a:off x="1547813" y="110654"/>
            <a:ext cx="7488237" cy="798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hu-HU" sz="2800" b="1" dirty="0" smtClean="0">
                <a:solidFill>
                  <a:srgbClr val="002060"/>
                </a:solidFill>
                <a:latin typeface="Times New Roman" panose="02020603050405020304" pitchFamily="18" charset="0"/>
                <a:cs typeface="Times New Roman" panose="02020603050405020304" pitchFamily="18" charset="0"/>
              </a:rPr>
              <a:t>Egyszerűsített adóraktárra vonatkozó átmeneti rendelkezés</a:t>
            </a:r>
            <a:endParaRPr lang="hu-HU"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715766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Kép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23" y="38283"/>
            <a:ext cx="9108504" cy="681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églalap 7"/>
          <p:cNvSpPr/>
          <p:nvPr/>
        </p:nvSpPr>
        <p:spPr>
          <a:xfrm>
            <a:off x="1165225" y="3011488"/>
            <a:ext cx="6813550" cy="9223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102870" rIns="102870" bIns="102870" spcCol="1270" anchor="ctr"/>
          <a:lstStyle/>
          <a:p>
            <a:pPr defTabSz="1200150">
              <a:lnSpc>
                <a:spcPct val="90000"/>
              </a:lnSpc>
              <a:spcAft>
                <a:spcPct val="35000"/>
              </a:spcAft>
              <a:defRPr/>
            </a:pPr>
            <a:endParaRPr lang="hu-HU" sz="2700" dirty="0">
              <a:solidFill>
                <a:prstClr val="black">
                  <a:hueOff val="0"/>
                  <a:satOff val="0"/>
                  <a:lumOff val="0"/>
                  <a:alphaOff val="0"/>
                </a:prstClr>
              </a:solidFill>
              <a:latin typeface="Times New Roman" pitchFamily="18" charset="0"/>
              <a:cs typeface="Times New Roman" pitchFamily="18" charset="0"/>
            </a:endParaRPr>
          </a:p>
        </p:txBody>
      </p:sp>
      <p:sp>
        <p:nvSpPr>
          <p:cNvPr id="16388" name="Téglalap 1"/>
          <p:cNvSpPr>
            <a:spLocks noChangeArrowheads="1"/>
          </p:cNvSpPr>
          <p:nvPr/>
        </p:nvSpPr>
        <p:spPr bwMode="auto">
          <a:xfrm>
            <a:off x="179388" y="1233488"/>
            <a:ext cx="85201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842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lgn="just" eaLnBrk="1" hangingPunct="1">
              <a:spcBef>
                <a:spcPct val="0"/>
              </a:spcBef>
              <a:spcAft>
                <a:spcPts val="600"/>
              </a:spcAft>
              <a:buClr>
                <a:srgbClr val="000000"/>
              </a:buClr>
              <a:buFont typeface="Arial" charset="0"/>
              <a:buNone/>
            </a:pPr>
            <a:endParaRPr lang="hu-HU" altLang="hu-HU" sz="1200">
              <a:solidFill>
                <a:srgbClr val="000000"/>
              </a:solidFill>
              <a:latin typeface="Times New Roman" pitchFamily="18" charset="0"/>
              <a:cs typeface="Times New Roman" pitchFamily="18" charset="0"/>
            </a:endParaRPr>
          </a:p>
          <a:p>
            <a:pPr lvl="1" algn="just" eaLnBrk="1" hangingPunct="1">
              <a:spcBef>
                <a:spcPct val="0"/>
              </a:spcBef>
              <a:spcAft>
                <a:spcPts val="600"/>
              </a:spcAft>
              <a:buClr>
                <a:srgbClr val="000000"/>
              </a:buClr>
              <a:buFont typeface="Arial" charset="0"/>
              <a:buNone/>
            </a:pPr>
            <a:endParaRPr lang="hu-HU" altLang="hu-HU" sz="1200">
              <a:solidFill>
                <a:srgbClr val="000000"/>
              </a:solidFill>
              <a:latin typeface="Times New Roman" pitchFamily="18" charset="0"/>
              <a:cs typeface="Times New Roman" pitchFamily="18" charset="0"/>
            </a:endParaRPr>
          </a:p>
        </p:txBody>
      </p:sp>
      <p:sp>
        <p:nvSpPr>
          <p:cNvPr id="4" name="Tartalom helye 3"/>
          <p:cNvSpPr>
            <a:spLocks noGrp="1"/>
          </p:cNvSpPr>
          <p:nvPr>
            <p:ph idx="1"/>
          </p:nvPr>
        </p:nvSpPr>
        <p:spPr>
          <a:xfrm>
            <a:off x="323528" y="1124744"/>
            <a:ext cx="8496944" cy="5472608"/>
          </a:xfrm>
        </p:spPr>
        <p:txBody>
          <a:bodyPr>
            <a:normAutofit/>
          </a:bodyPr>
          <a:lstStyle/>
          <a:p>
            <a:pPr marL="273050" indent="-273050">
              <a:buFont typeface="Wingdings" panose="05000000000000000000" pitchFamily="2" charset="2"/>
              <a:buChar char="§"/>
            </a:pPr>
            <a:r>
              <a:rPr lang="hu-HU" sz="2800" b="1" dirty="0" smtClean="0">
                <a:solidFill>
                  <a:schemeClr val="tx2"/>
                </a:solidFill>
                <a:latin typeface="Times New Roman" panose="02020603050405020304" pitchFamily="18" charset="0"/>
                <a:cs typeface="Times New Roman" panose="02020603050405020304" pitchFamily="18" charset="0"/>
              </a:rPr>
              <a:t>csendes </a:t>
            </a:r>
            <a:r>
              <a:rPr lang="hu-HU" sz="2800" b="1" dirty="0">
                <a:solidFill>
                  <a:schemeClr val="tx2"/>
                </a:solidFill>
                <a:latin typeface="Times New Roman" panose="02020603050405020304" pitchFamily="18" charset="0"/>
                <a:cs typeface="Times New Roman" panose="02020603050405020304" pitchFamily="18" charset="0"/>
              </a:rPr>
              <a:t>bor  </a:t>
            </a:r>
            <a:r>
              <a:rPr lang="hu-HU" sz="2800" dirty="0">
                <a:solidFill>
                  <a:schemeClr val="tx2"/>
                </a:solidFill>
                <a:latin typeface="Times New Roman" panose="02020603050405020304" pitchFamily="18" charset="0"/>
                <a:cs typeface="Times New Roman" panose="02020603050405020304" pitchFamily="18" charset="0"/>
              </a:rPr>
              <a:t>–</a:t>
            </a:r>
            <a:r>
              <a:rPr lang="hu-HU" sz="2800" b="1" dirty="0">
                <a:solidFill>
                  <a:schemeClr val="tx2"/>
                </a:solidFill>
                <a:latin typeface="Times New Roman" panose="02020603050405020304" pitchFamily="18" charset="0"/>
                <a:cs typeface="Times New Roman" panose="02020603050405020304" pitchFamily="18" charset="0"/>
              </a:rPr>
              <a:t> </a:t>
            </a:r>
            <a:r>
              <a:rPr lang="hu-HU" sz="2800" b="1" dirty="0" smtClean="0">
                <a:solidFill>
                  <a:schemeClr val="tx2"/>
                </a:solidFill>
                <a:latin typeface="Times New Roman" panose="02020603050405020304" pitchFamily="18" charset="0"/>
                <a:cs typeface="Times New Roman" panose="02020603050405020304" pitchFamily="18" charset="0"/>
              </a:rPr>
              <a:t> </a:t>
            </a:r>
            <a:r>
              <a:rPr lang="hu-HU" sz="2200" dirty="0" smtClean="0">
                <a:solidFill>
                  <a:schemeClr val="tx2"/>
                </a:solidFill>
                <a:latin typeface="Times New Roman" panose="02020603050405020304" pitchFamily="18" charset="0"/>
                <a:cs typeface="Times New Roman" panose="02020603050405020304" pitchFamily="18" charset="0"/>
              </a:rPr>
              <a:t>szőlő </a:t>
            </a:r>
            <a:r>
              <a:rPr lang="hu-HU" sz="2200" dirty="0">
                <a:solidFill>
                  <a:schemeClr val="tx2"/>
                </a:solidFill>
                <a:latin typeface="Times New Roman" panose="02020603050405020304" pitchFamily="18" charset="0"/>
                <a:cs typeface="Times New Roman" panose="02020603050405020304" pitchFamily="18" charset="0"/>
              </a:rPr>
              <a:t>feldolgozással, </a:t>
            </a:r>
            <a:r>
              <a:rPr lang="hu-HU" sz="2200" dirty="0" smtClean="0">
                <a:solidFill>
                  <a:schemeClr val="tx2"/>
                </a:solidFill>
                <a:latin typeface="Times New Roman" panose="02020603050405020304" pitchFamily="18" charset="0"/>
                <a:cs typeface="Times New Roman" panose="02020603050405020304" pitchFamily="18" charset="0"/>
              </a:rPr>
              <a:t>szőlőmust erjesztésével, palackozás, tárolás, bérmunka is</a:t>
            </a:r>
          </a:p>
          <a:p>
            <a:pPr marL="542925" indent="-95250" algn="just">
              <a:tabLst>
                <a:tab pos="447675" algn="l"/>
              </a:tabLst>
            </a:pPr>
            <a:r>
              <a:rPr lang="hu-HU" sz="2000" b="1" dirty="0" smtClean="0">
                <a:solidFill>
                  <a:schemeClr val="tx2"/>
                </a:solidFill>
                <a:latin typeface="Times New Roman" panose="02020603050405020304" pitchFamily="18" charset="0"/>
                <a:cs typeface="Times New Roman" panose="02020603050405020304" pitchFamily="18" charset="0"/>
              </a:rPr>
              <a:t> </a:t>
            </a:r>
            <a:r>
              <a:rPr lang="hu-HU" sz="2000" dirty="0" smtClean="0">
                <a:solidFill>
                  <a:schemeClr val="tx2"/>
                </a:solidFill>
                <a:latin typeface="Times New Roman" panose="02020603050405020304" pitchFamily="18" charset="0"/>
                <a:cs typeface="Times New Roman" panose="02020603050405020304" pitchFamily="18" charset="0"/>
              </a:rPr>
              <a:t>Fontos</a:t>
            </a:r>
            <a:r>
              <a:rPr lang="hu-HU" sz="2000" dirty="0">
                <a:solidFill>
                  <a:schemeClr val="tx2"/>
                </a:solidFill>
                <a:latin typeface="Times New Roman" panose="02020603050405020304" pitchFamily="18" charset="0"/>
                <a:cs typeface="Times New Roman" panose="02020603050405020304" pitchFamily="18" charset="0"/>
              </a:rPr>
              <a:t>: </a:t>
            </a:r>
            <a:r>
              <a:rPr lang="hu-HU" sz="2000" b="1" dirty="0">
                <a:solidFill>
                  <a:schemeClr val="tx2"/>
                </a:solidFill>
                <a:latin typeface="Times New Roman" panose="02020603050405020304" pitchFamily="18" charset="0"/>
                <a:cs typeface="Times New Roman" panose="02020603050405020304" pitchFamily="18" charset="0"/>
              </a:rPr>
              <a:t>gombaformájú dugóval </a:t>
            </a:r>
            <a:r>
              <a:rPr lang="hu-HU" sz="2000" dirty="0">
                <a:solidFill>
                  <a:schemeClr val="tx2"/>
                </a:solidFill>
                <a:latin typeface="Times New Roman" panose="02020603050405020304" pitchFamily="18" charset="0"/>
                <a:cs typeface="Times New Roman" panose="02020603050405020304" pitchFamily="18" charset="0"/>
              </a:rPr>
              <a:t>lezárt, csendes bornak minősülő termék </a:t>
            </a:r>
            <a:endParaRPr lang="hu-HU" sz="2000" dirty="0" smtClean="0">
              <a:solidFill>
                <a:schemeClr val="tx2"/>
              </a:solidFill>
              <a:latin typeface="Times New Roman" panose="02020603050405020304" pitchFamily="18" charset="0"/>
              <a:cs typeface="Times New Roman" panose="02020603050405020304" pitchFamily="18" charset="0"/>
            </a:endParaRPr>
          </a:p>
          <a:p>
            <a:pPr marL="447675" indent="0" algn="just">
              <a:buNone/>
              <a:tabLst>
                <a:tab pos="447675" algn="l"/>
              </a:tabLst>
            </a:pPr>
            <a:r>
              <a:rPr lang="hu-HU" sz="2000" dirty="0" smtClean="0">
                <a:solidFill>
                  <a:schemeClr val="tx2"/>
                </a:solidFill>
                <a:latin typeface="Times New Roman" panose="02020603050405020304" pitchFamily="18" charset="0"/>
                <a:cs typeface="Times New Roman" panose="02020603050405020304" pitchFamily="18" charset="0"/>
              </a:rPr>
              <a:t>pl</a:t>
            </a:r>
            <a:r>
              <a:rPr lang="hu-HU" sz="2000" dirty="0">
                <a:solidFill>
                  <a:schemeClr val="tx2"/>
                </a:solidFill>
                <a:latin typeface="Times New Roman" panose="02020603050405020304" pitchFamily="18" charset="0"/>
                <a:cs typeface="Times New Roman" panose="02020603050405020304" pitchFamily="18" charset="0"/>
              </a:rPr>
              <a:t>. : gyöngyöző bor egyszerűsített adóraktárban nem állítható </a:t>
            </a:r>
            <a:r>
              <a:rPr lang="hu-HU" sz="2000" dirty="0" smtClean="0">
                <a:solidFill>
                  <a:schemeClr val="tx2"/>
                </a:solidFill>
                <a:latin typeface="Times New Roman" panose="02020603050405020304" pitchFamily="18" charset="0"/>
                <a:cs typeface="Times New Roman" panose="02020603050405020304" pitchFamily="18" charset="0"/>
              </a:rPr>
              <a:t>elő!</a:t>
            </a:r>
          </a:p>
          <a:p>
            <a:pPr marL="273050" indent="-273050">
              <a:buFont typeface="Wingdings" panose="05000000000000000000" pitchFamily="2" charset="2"/>
              <a:buChar char="§"/>
            </a:pPr>
            <a:r>
              <a:rPr lang="hu-HU" sz="2800" b="1" dirty="0" smtClean="0">
                <a:solidFill>
                  <a:schemeClr val="tx2"/>
                </a:solidFill>
                <a:latin typeface="Times New Roman" panose="02020603050405020304" pitchFamily="18" charset="0"/>
                <a:cs typeface="Times New Roman" panose="02020603050405020304" pitchFamily="18" charset="0"/>
              </a:rPr>
              <a:t>habzóbor </a:t>
            </a:r>
            <a:r>
              <a:rPr lang="hu-HU" sz="2800" dirty="0">
                <a:solidFill>
                  <a:schemeClr val="tx2"/>
                </a:solidFill>
                <a:latin typeface="Times New Roman" panose="02020603050405020304" pitchFamily="18" charset="0"/>
                <a:cs typeface="Times New Roman" panose="02020603050405020304" pitchFamily="18" charset="0"/>
              </a:rPr>
              <a:t>–</a:t>
            </a:r>
            <a:r>
              <a:rPr lang="hu-HU" sz="2800" b="1" dirty="0">
                <a:solidFill>
                  <a:schemeClr val="tx2"/>
                </a:solidFill>
                <a:latin typeface="Times New Roman" panose="02020603050405020304" pitchFamily="18" charset="0"/>
                <a:cs typeface="Times New Roman" panose="02020603050405020304" pitchFamily="18" charset="0"/>
              </a:rPr>
              <a:t> </a:t>
            </a:r>
            <a:r>
              <a:rPr lang="hu-HU" sz="2200" dirty="0">
                <a:solidFill>
                  <a:schemeClr val="tx2"/>
                </a:solidFill>
                <a:latin typeface="Times New Roman" panose="02020603050405020304" pitchFamily="18" charset="0"/>
                <a:cs typeface="Times New Roman" panose="02020603050405020304" pitchFamily="18" charset="0"/>
              </a:rPr>
              <a:t>kizárólag saját előállítású csendes borból palackos erjesztéssel (</a:t>
            </a:r>
            <a:r>
              <a:rPr lang="hu-HU" sz="2200" dirty="0" err="1">
                <a:solidFill>
                  <a:schemeClr val="tx2"/>
                </a:solidFill>
                <a:latin typeface="Times New Roman" panose="02020603050405020304" pitchFamily="18" charset="0"/>
                <a:cs typeface="Times New Roman" panose="02020603050405020304" pitchFamily="18" charset="0"/>
              </a:rPr>
              <a:t>max</a:t>
            </a:r>
            <a:r>
              <a:rPr lang="hu-HU" sz="2200" dirty="0">
                <a:solidFill>
                  <a:schemeClr val="tx2"/>
                </a:solidFill>
                <a:latin typeface="Times New Roman" panose="02020603050405020304" pitchFamily="18" charset="0"/>
                <a:cs typeface="Times New Roman" panose="02020603050405020304" pitchFamily="18" charset="0"/>
              </a:rPr>
              <a:t>: 10.000 palackos készlet</a:t>
            </a:r>
            <a:r>
              <a:rPr lang="hu-HU" sz="2200" dirty="0" smtClean="0"/>
              <a:t>)</a:t>
            </a:r>
          </a:p>
          <a:p>
            <a:pPr>
              <a:buFont typeface="Wingdings" panose="05000000000000000000" pitchFamily="2" charset="2"/>
              <a:buChar char="§"/>
            </a:pPr>
            <a:r>
              <a:rPr lang="hu-HU" sz="2800" b="1" dirty="0" smtClean="0">
                <a:solidFill>
                  <a:schemeClr val="tx2"/>
                </a:solidFill>
                <a:latin typeface="Times New Roman" panose="02020603050405020304" pitchFamily="18" charset="0"/>
                <a:cs typeface="Times New Roman" panose="02020603050405020304" pitchFamily="18" charset="0"/>
              </a:rPr>
              <a:t>egyéb csendes erjesztett ital kizárólag </a:t>
            </a:r>
            <a:r>
              <a:rPr lang="hu-HU" sz="2200" dirty="0" smtClean="0">
                <a:solidFill>
                  <a:schemeClr val="tx2"/>
                </a:solidFill>
                <a:latin typeface="Times New Roman" panose="02020603050405020304" pitchFamily="18" charset="0"/>
                <a:cs typeface="Times New Roman" panose="02020603050405020304" pitchFamily="18" charset="0"/>
              </a:rPr>
              <a:t>– </a:t>
            </a:r>
            <a:r>
              <a:rPr lang="hu-HU" sz="2200" dirty="0" err="1" smtClean="0">
                <a:solidFill>
                  <a:schemeClr val="tx2"/>
                </a:solidFill>
                <a:latin typeface="Times New Roman" panose="02020603050405020304" pitchFamily="18" charset="0"/>
                <a:cs typeface="Times New Roman" panose="02020603050405020304" pitchFamily="18" charset="0"/>
              </a:rPr>
              <a:t>Jöt</a:t>
            </a:r>
            <a:r>
              <a:rPr lang="hu-HU" sz="2200" dirty="0" smtClean="0">
                <a:solidFill>
                  <a:schemeClr val="tx2"/>
                </a:solidFill>
                <a:latin typeface="Times New Roman" panose="02020603050405020304" pitchFamily="18" charset="0"/>
                <a:cs typeface="Times New Roman" panose="02020603050405020304" pitchFamily="18" charset="0"/>
              </a:rPr>
              <a:t>. 129. § (2) bekezdés a) pontja szerinti „palackos fröccs” előállítás, palackozás, tárolás, bérmunka is.</a:t>
            </a:r>
          </a:p>
          <a:p>
            <a:pPr marL="903288" lvl="1" indent="-320675" algn="just">
              <a:lnSpc>
                <a:spcPct val="115000"/>
              </a:lnSpc>
              <a:buNone/>
            </a:pPr>
            <a:endParaRPr lang="hu-HU" sz="2400" dirty="0" smtClean="0">
              <a:solidFill>
                <a:schemeClr val="tx2"/>
              </a:solidFill>
              <a:latin typeface="Times New Roman" panose="02020603050405020304" pitchFamily="18" charset="0"/>
              <a:cs typeface="Times New Roman" panose="02020603050405020304" pitchFamily="18" charset="0"/>
            </a:endParaRPr>
          </a:p>
          <a:p>
            <a:pPr marL="582613" lvl="1" indent="0" algn="just">
              <a:lnSpc>
                <a:spcPct val="115000"/>
              </a:lnSpc>
              <a:buNone/>
            </a:pPr>
            <a:endParaRPr lang="hu-HU" sz="2400" b="1" dirty="0" smtClean="0">
              <a:solidFill>
                <a:schemeClr val="tx2"/>
              </a:solidFill>
              <a:latin typeface="Times New Roman" panose="02020603050405020304" pitchFamily="18" charset="0"/>
              <a:cs typeface="Times New Roman" panose="02020603050405020304" pitchFamily="18" charset="0"/>
            </a:endParaRPr>
          </a:p>
          <a:p>
            <a:pPr marL="903288" lvl="1" indent="-320675" algn="just">
              <a:lnSpc>
                <a:spcPct val="115000"/>
              </a:lnSpc>
              <a:buFont typeface="Wingdings" panose="05000000000000000000" pitchFamily="2" charset="2"/>
              <a:buChar char="ü"/>
            </a:pPr>
            <a:endParaRPr lang="hu-HU" sz="2400" b="1" dirty="0" smtClean="0">
              <a:solidFill>
                <a:schemeClr val="tx2"/>
              </a:solidFill>
              <a:latin typeface="Times New Roman" panose="02020603050405020304" pitchFamily="18" charset="0"/>
              <a:cs typeface="Times New Roman" panose="02020603050405020304" pitchFamily="18" charset="0"/>
            </a:endParaRPr>
          </a:p>
        </p:txBody>
      </p:sp>
      <p:pic>
        <p:nvPicPr>
          <p:cNvPr id="10" name="Kép 16" descr="NAV_hosszu_logo_RGB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 y="142875"/>
            <a:ext cx="128428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ím 1"/>
          <p:cNvSpPr txBox="1">
            <a:spLocks/>
          </p:cNvSpPr>
          <p:nvPr/>
        </p:nvSpPr>
        <p:spPr>
          <a:xfrm>
            <a:off x="1547813" y="44450"/>
            <a:ext cx="7488237" cy="93627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hu-HU" sz="2800" b="1" dirty="0">
                <a:solidFill>
                  <a:srgbClr val="002060"/>
                </a:solidFill>
                <a:latin typeface="Times New Roman" pitchFamily="18" charset="0"/>
                <a:cs typeface="Times New Roman" pitchFamily="18" charset="0"/>
              </a:rPr>
              <a:t>Egyszerűsített </a:t>
            </a:r>
            <a:r>
              <a:rPr lang="hu-HU" sz="2800" b="1" dirty="0" smtClean="0">
                <a:solidFill>
                  <a:srgbClr val="002060"/>
                </a:solidFill>
                <a:latin typeface="Times New Roman" pitchFamily="18" charset="0"/>
                <a:cs typeface="Times New Roman" pitchFamily="18" charset="0"/>
              </a:rPr>
              <a:t>adóraktárban előállítható, </a:t>
            </a:r>
          </a:p>
          <a:p>
            <a:pPr>
              <a:defRPr/>
            </a:pPr>
            <a:r>
              <a:rPr lang="hu-HU" sz="2800" b="1" dirty="0" smtClean="0">
                <a:solidFill>
                  <a:srgbClr val="002060"/>
                </a:solidFill>
                <a:latin typeface="Times New Roman" pitchFamily="18" charset="0"/>
                <a:cs typeface="Times New Roman" pitchFamily="18" charset="0"/>
              </a:rPr>
              <a:t>tárolható termékek</a:t>
            </a:r>
            <a:endParaRPr lang="hu-HU"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389059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Kép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églalap 7"/>
          <p:cNvSpPr/>
          <p:nvPr/>
        </p:nvSpPr>
        <p:spPr>
          <a:xfrm>
            <a:off x="1165225" y="3011488"/>
            <a:ext cx="6813550" cy="9223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102870" rIns="102870" bIns="102870" spcCol="1270" anchor="ctr"/>
          <a:lstStyle/>
          <a:p>
            <a:pPr defTabSz="1200150">
              <a:lnSpc>
                <a:spcPct val="90000"/>
              </a:lnSpc>
              <a:spcAft>
                <a:spcPct val="35000"/>
              </a:spcAft>
              <a:defRPr/>
            </a:pPr>
            <a:endParaRPr lang="hu-HU" sz="2700" dirty="0">
              <a:solidFill>
                <a:prstClr val="black">
                  <a:hueOff val="0"/>
                  <a:satOff val="0"/>
                  <a:lumOff val="0"/>
                  <a:alphaOff val="0"/>
                </a:prstClr>
              </a:solidFill>
              <a:latin typeface="Times New Roman" pitchFamily="18" charset="0"/>
              <a:cs typeface="Times New Roman" pitchFamily="18" charset="0"/>
            </a:endParaRPr>
          </a:p>
        </p:txBody>
      </p:sp>
      <p:sp>
        <p:nvSpPr>
          <p:cNvPr id="16388" name="Téglalap 1"/>
          <p:cNvSpPr>
            <a:spLocks noChangeArrowheads="1"/>
          </p:cNvSpPr>
          <p:nvPr/>
        </p:nvSpPr>
        <p:spPr bwMode="auto">
          <a:xfrm>
            <a:off x="179388" y="1233488"/>
            <a:ext cx="85201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842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lgn="just" eaLnBrk="1" hangingPunct="1">
              <a:spcBef>
                <a:spcPct val="0"/>
              </a:spcBef>
              <a:spcAft>
                <a:spcPts val="600"/>
              </a:spcAft>
              <a:buClr>
                <a:srgbClr val="000000"/>
              </a:buClr>
              <a:buFont typeface="Arial" charset="0"/>
              <a:buNone/>
            </a:pPr>
            <a:endParaRPr lang="hu-HU" altLang="hu-HU" sz="1200">
              <a:solidFill>
                <a:srgbClr val="000000"/>
              </a:solidFill>
              <a:latin typeface="Times New Roman" pitchFamily="18" charset="0"/>
              <a:cs typeface="Times New Roman" pitchFamily="18" charset="0"/>
            </a:endParaRPr>
          </a:p>
          <a:p>
            <a:pPr lvl="1" algn="just" eaLnBrk="1" hangingPunct="1">
              <a:spcBef>
                <a:spcPct val="0"/>
              </a:spcBef>
              <a:spcAft>
                <a:spcPts val="600"/>
              </a:spcAft>
              <a:buClr>
                <a:srgbClr val="000000"/>
              </a:buClr>
              <a:buFont typeface="Arial" charset="0"/>
              <a:buNone/>
            </a:pPr>
            <a:endParaRPr lang="hu-HU" altLang="hu-HU" sz="1200">
              <a:solidFill>
                <a:srgbClr val="000000"/>
              </a:solidFill>
              <a:latin typeface="Times New Roman" pitchFamily="18" charset="0"/>
              <a:cs typeface="Times New Roman" pitchFamily="18" charset="0"/>
            </a:endParaRPr>
          </a:p>
        </p:txBody>
      </p:sp>
      <p:graphicFrame>
        <p:nvGraphicFramePr>
          <p:cNvPr id="5" name="Tartalom helye 4"/>
          <p:cNvGraphicFramePr>
            <a:graphicFrameLocks noGrp="1"/>
          </p:cNvGraphicFramePr>
          <p:nvPr>
            <p:ph idx="1"/>
            <p:extLst>
              <p:ext uri="{D42A27DB-BD31-4B8C-83A1-F6EECF244321}">
                <p14:modId xmlns:p14="http://schemas.microsoft.com/office/powerpoint/2010/main" val="213693093"/>
              </p:ext>
            </p:extLst>
          </p:nvPr>
        </p:nvGraphicFramePr>
        <p:xfrm>
          <a:off x="142673" y="1280940"/>
          <a:ext cx="8856662" cy="5238692"/>
        </p:xfrm>
        <a:graphic>
          <a:graphicData uri="http://schemas.openxmlformats.org/drawingml/2006/table">
            <a:tbl>
              <a:tblPr firstRow="1" firstCol="1" bandRow="1"/>
              <a:tblGrid>
                <a:gridCol w="1243040"/>
                <a:gridCol w="3869652"/>
                <a:gridCol w="1512168"/>
                <a:gridCol w="2231802"/>
              </a:tblGrid>
              <a:tr h="503009">
                <a:tc gridSpan="2">
                  <a:txBody>
                    <a:bodyPr/>
                    <a:lstStyle/>
                    <a:p>
                      <a:pPr algn="l">
                        <a:lnSpc>
                          <a:spcPct val="115000"/>
                        </a:lnSpc>
                        <a:spcAft>
                          <a:spcPts val="0"/>
                        </a:spcAft>
                      </a:pPr>
                      <a:r>
                        <a:rPr lang="hu-HU" sz="1400" dirty="0">
                          <a:solidFill>
                            <a:schemeClr val="tx2"/>
                          </a:solidFill>
                          <a:effectLst/>
                          <a:latin typeface="Times New Roman"/>
                          <a:ea typeface="Calibri"/>
                          <a:cs typeface="Times New Roman"/>
                        </a:rPr>
                        <a:t> </a:t>
                      </a:r>
                      <a:endParaRPr lang="hu-HU" sz="1100" dirty="0">
                        <a:solidFill>
                          <a:schemeClr val="tx2"/>
                        </a:solidFill>
                        <a:effectLst/>
                        <a:latin typeface="Calibri"/>
                        <a:ea typeface="Calibri"/>
                        <a:cs typeface="Times New Roman"/>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hu-HU"/>
                    </a:p>
                  </a:txBody>
                  <a:tcPr/>
                </a:tc>
                <a:tc>
                  <a:txBody>
                    <a:bodyPr/>
                    <a:lstStyle/>
                    <a:p>
                      <a:pPr algn="ctr">
                        <a:lnSpc>
                          <a:spcPct val="115000"/>
                        </a:lnSpc>
                        <a:spcAft>
                          <a:spcPts val="0"/>
                        </a:spcAft>
                      </a:pPr>
                      <a:r>
                        <a:rPr lang="hu-HU" sz="1600" b="1" dirty="0" smtClean="0">
                          <a:solidFill>
                            <a:schemeClr val="tx2"/>
                          </a:solidFill>
                          <a:effectLst/>
                          <a:latin typeface="Times New Roman"/>
                          <a:ea typeface="Calibri"/>
                          <a:cs typeface="Times New Roman"/>
                        </a:rPr>
                        <a:t>Egyszerűsített </a:t>
                      </a:r>
                      <a:r>
                        <a:rPr lang="hu-HU" sz="1600" b="1" dirty="0">
                          <a:solidFill>
                            <a:schemeClr val="tx2"/>
                          </a:solidFill>
                          <a:effectLst/>
                          <a:latin typeface="Times New Roman"/>
                          <a:ea typeface="Calibri"/>
                          <a:cs typeface="Times New Roman"/>
                        </a:rPr>
                        <a:t>adóraktár</a:t>
                      </a:r>
                      <a:endParaRPr lang="hu-HU" sz="1600" dirty="0">
                        <a:solidFill>
                          <a:schemeClr val="tx2"/>
                        </a:solidFill>
                        <a:effectLst/>
                        <a:latin typeface="Calibri"/>
                        <a:ea typeface="Calibri"/>
                        <a:cs typeface="Times New Roman"/>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600" b="1" dirty="0" smtClean="0">
                          <a:solidFill>
                            <a:schemeClr val="tx2"/>
                          </a:solidFill>
                          <a:effectLst/>
                          <a:latin typeface="Times New Roman"/>
                          <a:ea typeface="Calibri"/>
                          <a:cs typeface="Times New Roman"/>
                        </a:rPr>
                        <a:t>Kisüzemi</a:t>
                      </a:r>
                    </a:p>
                    <a:p>
                      <a:pPr algn="ctr">
                        <a:lnSpc>
                          <a:spcPct val="115000"/>
                        </a:lnSpc>
                        <a:spcAft>
                          <a:spcPts val="0"/>
                        </a:spcAft>
                      </a:pPr>
                      <a:r>
                        <a:rPr lang="hu-HU" sz="1600" b="1" dirty="0" smtClean="0">
                          <a:solidFill>
                            <a:schemeClr val="tx2"/>
                          </a:solidFill>
                          <a:effectLst/>
                          <a:latin typeface="Times New Roman"/>
                          <a:ea typeface="Calibri"/>
                          <a:cs typeface="Times New Roman"/>
                        </a:rPr>
                        <a:t>bortermelő</a:t>
                      </a:r>
                      <a:endParaRPr lang="hu-HU" sz="1600" dirty="0">
                        <a:solidFill>
                          <a:schemeClr val="tx2"/>
                        </a:solidFill>
                        <a:effectLst/>
                        <a:latin typeface="Calibri"/>
                        <a:ea typeface="Calibri"/>
                        <a:cs typeface="Times New Roman"/>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231">
                <a:tc rowSpan="3">
                  <a:txBody>
                    <a:bodyPr/>
                    <a:lstStyle/>
                    <a:p>
                      <a:pPr algn="l">
                        <a:lnSpc>
                          <a:spcPct val="115000"/>
                        </a:lnSpc>
                        <a:spcAft>
                          <a:spcPts val="0"/>
                        </a:spcAft>
                      </a:pPr>
                      <a:r>
                        <a:rPr lang="hu-HU" sz="1600" b="1" dirty="0">
                          <a:solidFill>
                            <a:schemeClr val="tx2"/>
                          </a:solidFill>
                          <a:effectLst/>
                          <a:latin typeface="Times New Roman"/>
                          <a:ea typeface="Calibri"/>
                          <a:cs typeface="Times New Roman"/>
                        </a:rPr>
                        <a:t>Előállítás</a:t>
                      </a:r>
                      <a:endParaRPr lang="hu-HU" sz="1600" dirty="0">
                        <a:solidFill>
                          <a:schemeClr val="tx2"/>
                        </a:solidFill>
                        <a:effectLst/>
                        <a:latin typeface="Calibri"/>
                        <a:ea typeface="Calibri"/>
                        <a:cs typeface="Times New Roman"/>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hu-HU" sz="1500" dirty="0">
                          <a:solidFill>
                            <a:schemeClr val="tx2"/>
                          </a:solidFill>
                          <a:effectLst/>
                          <a:latin typeface="Times New Roman"/>
                          <a:ea typeface="Calibri"/>
                          <a:cs typeface="Times New Roman"/>
                        </a:rPr>
                        <a:t>csendes bor (szőlőbor)</a:t>
                      </a:r>
                      <a:endParaRPr lang="hu-HU" sz="1500" dirty="0">
                        <a:solidFill>
                          <a:schemeClr val="tx2"/>
                        </a:solidFill>
                        <a:effectLst/>
                        <a:latin typeface="Calibri"/>
                        <a:ea typeface="Calibri"/>
                        <a:cs typeface="Times New Roman"/>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hu-HU" sz="1800" b="0" i="0" u="none" strike="noStrike" kern="1200" cap="none" spc="0" normalizeH="0" baseline="0" noProof="0" dirty="0" smtClean="0">
                          <a:ln>
                            <a:noFill/>
                          </a:ln>
                          <a:solidFill>
                            <a:schemeClr val="tx2"/>
                          </a:solidFill>
                          <a:effectLst/>
                          <a:uLnTx/>
                          <a:uFillTx/>
                          <a:latin typeface="+mn-lt"/>
                          <a:ea typeface="+mn-ea"/>
                          <a:cs typeface="+mn-cs"/>
                        </a:rPr>
                        <a:t> </a:t>
                      </a:r>
                      <a:endParaRPr kumimoji="0" lang="hu-HU" sz="1800" b="0" i="0" u="none" strike="noStrike" kern="1200" cap="none" spc="0" normalizeH="0" baseline="0" noProof="0" dirty="0">
                        <a:ln>
                          <a:noFill/>
                        </a:ln>
                        <a:solidFill>
                          <a:schemeClr val="tx2"/>
                        </a:solidFill>
                        <a:effectLst/>
                        <a:uLnTx/>
                        <a:uFillTx/>
                        <a:latin typeface="+mn-lt"/>
                        <a:ea typeface="+mn-ea"/>
                        <a:cs typeface="+mn-cs"/>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l">
                        <a:spcAft>
                          <a:spcPts val="0"/>
                        </a:spcAft>
                        <a:buFont typeface="Wingdings" panose="05000000000000000000" pitchFamily="2" charset="2"/>
                        <a:buChar char="ü"/>
                      </a:pPr>
                      <a:r>
                        <a:rPr lang="hu-HU" sz="1500" dirty="0">
                          <a:solidFill>
                            <a:schemeClr val="tx2"/>
                          </a:solidFill>
                          <a:effectLst/>
                          <a:latin typeface="Times New Roman"/>
                        </a:rPr>
                        <a:t>3 borpiaci év átlagában </a:t>
                      </a:r>
                      <a:r>
                        <a:rPr lang="hu-HU" sz="1500" b="1" dirty="0">
                          <a:solidFill>
                            <a:schemeClr val="tx2"/>
                          </a:solidFill>
                          <a:effectLst/>
                          <a:latin typeface="Times New Roman"/>
                        </a:rPr>
                        <a:t>1 000 hl alatt</a:t>
                      </a:r>
                      <a:endParaRPr lang="hu-HU" sz="1500" dirty="0">
                        <a:solidFill>
                          <a:schemeClr val="tx2"/>
                        </a:solidFill>
                        <a:effectLst/>
                        <a:latin typeface="Calibri"/>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810">
                <a:tc vMerge="1">
                  <a:txBody>
                    <a:bodyPr/>
                    <a:lstStyle/>
                    <a:p>
                      <a:pPr algn="l"/>
                      <a:endParaRPr lang="hu-HU" sz="1600" dirty="0">
                        <a:solidFill>
                          <a:schemeClr val="tx2"/>
                        </a:solidFill>
                        <a:effectLst/>
                        <a:latin typeface="Calibri"/>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hu-HU" sz="1500" dirty="0">
                          <a:solidFill>
                            <a:schemeClr val="tx2"/>
                          </a:solidFill>
                          <a:effectLst/>
                          <a:latin typeface="Times New Roman"/>
                          <a:ea typeface="Calibri"/>
                          <a:cs typeface="Times New Roman"/>
                        </a:rPr>
                        <a:t>habzó bor (palackos erjesztésű pezsgő)</a:t>
                      </a:r>
                      <a:endParaRPr lang="hu-HU" sz="1500" dirty="0">
                        <a:solidFill>
                          <a:schemeClr val="tx2"/>
                        </a:solidFill>
                        <a:effectLst/>
                        <a:latin typeface="Calibri"/>
                        <a:ea typeface="Calibri"/>
                        <a:cs typeface="Times New Roman"/>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l">
                        <a:spcAft>
                          <a:spcPts val="0"/>
                        </a:spcAft>
                        <a:buFont typeface="Wingdings" panose="05000000000000000000" pitchFamily="2" charset="2"/>
                        <a:buChar char="ü"/>
                      </a:pPr>
                      <a:r>
                        <a:rPr lang="hu-HU" sz="1500" dirty="0">
                          <a:solidFill>
                            <a:schemeClr val="tx2"/>
                          </a:solidFill>
                          <a:effectLst/>
                          <a:latin typeface="Times New Roman"/>
                        </a:rPr>
                        <a:t> 10 000 liter</a:t>
                      </a:r>
                      <a:endParaRPr lang="hu-HU" sz="1500" dirty="0">
                        <a:solidFill>
                          <a:schemeClr val="tx2"/>
                        </a:solidFill>
                        <a:effectLst/>
                        <a:latin typeface="Calibri"/>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l">
                        <a:spcAft>
                          <a:spcPts val="0"/>
                        </a:spcAft>
                        <a:buFont typeface="Wingdings" panose="05000000000000000000" pitchFamily="2" charset="2"/>
                        <a:buChar char="ü"/>
                      </a:pPr>
                      <a:r>
                        <a:rPr lang="hu-HU" sz="1500" dirty="0">
                          <a:solidFill>
                            <a:schemeClr val="tx2"/>
                          </a:solidFill>
                          <a:effectLst/>
                          <a:latin typeface="Times New Roman"/>
                        </a:rPr>
                        <a:t>10 000 liter</a:t>
                      </a:r>
                      <a:endParaRPr lang="hu-HU" sz="1500" dirty="0">
                        <a:solidFill>
                          <a:schemeClr val="tx2"/>
                        </a:solidFill>
                        <a:effectLst/>
                        <a:latin typeface="Calibri"/>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183">
                <a:tc vMerge="1">
                  <a:txBody>
                    <a:bodyPr/>
                    <a:lstStyle/>
                    <a:p>
                      <a:pPr algn="l"/>
                      <a:endParaRPr lang="hu-HU" sz="1600" dirty="0">
                        <a:solidFill>
                          <a:schemeClr val="tx2"/>
                        </a:solidFill>
                        <a:effectLst/>
                        <a:latin typeface="Calibri"/>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hu-HU" sz="1500" dirty="0">
                          <a:solidFill>
                            <a:schemeClr val="tx2"/>
                          </a:solidFill>
                          <a:effectLst/>
                          <a:latin typeface="Times New Roman"/>
                          <a:ea typeface="Calibri"/>
                          <a:cs typeface="Times New Roman"/>
                        </a:rPr>
                        <a:t>egyéb csendes </a:t>
                      </a:r>
                      <a:r>
                        <a:rPr lang="hu-HU" sz="1500" dirty="0" smtClean="0">
                          <a:solidFill>
                            <a:schemeClr val="tx2"/>
                          </a:solidFill>
                          <a:effectLst/>
                          <a:latin typeface="Times New Roman"/>
                          <a:ea typeface="Calibri"/>
                          <a:cs typeface="Times New Roman"/>
                        </a:rPr>
                        <a:t>erjesztett ital </a:t>
                      </a:r>
                      <a:r>
                        <a:rPr lang="hu-HU" sz="1500" dirty="0">
                          <a:solidFill>
                            <a:schemeClr val="tx2"/>
                          </a:solidFill>
                          <a:effectLst/>
                          <a:latin typeface="Times New Roman"/>
                          <a:ea typeface="Calibri"/>
                          <a:cs typeface="Times New Roman"/>
                        </a:rPr>
                        <a:t>(„palackos fröccs”)</a:t>
                      </a:r>
                      <a:endParaRPr lang="hu-HU" sz="1500" dirty="0">
                        <a:solidFill>
                          <a:schemeClr val="tx2"/>
                        </a:solidFill>
                        <a:effectLst/>
                        <a:latin typeface="Calibri"/>
                        <a:ea typeface="Calibri"/>
                        <a:cs typeface="Times New Roman"/>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hu-HU" sz="1800" b="0" i="0" u="none" strike="noStrike" kern="1200" cap="none" spc="0" normalizeH="0" baseline="0" noProof="0" dirty="0" smtClean="0">
                          <a:ln>
                            <a:noFill/>
                          </a:ln>
                          <a:solidFill>
                            <a:schemeClr val="tx2"/>
                          </a:solidFill>
                          <a:effectLst/>
                          <a:uLnTx/>
                          <a:uFillTx/>
                          <a:latin typeface="+mn-lt"/>
                          <a:ea typeface="+mn-ea"/>
                          <a:cs typeface="+mn-cs"/>
                        </a:rPr>
                        <a:t> </a:t>
                      </a: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hu-HU" sz="1800" dirty="0">
                        <a:solidFill>
                          <a:schemeClr val="tx2"/>
                        </a:solidFill>
                        <a:effectLst/>
                        <a:latin typeface="Calibri"/>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183">
                <a:tc>
                  <a:txBody>
                    <a:bodyPr/>
                    <a:lstStyle/>
                    <a:p>
                      <a:pPr algn="l">
                        <a:lnSpc>
                          <a:spcPct val="115000"/>
                        </a:lnSpc>
                        <a:spcAft>
                          <a:spcPts val="0"/>
                        </a:spcAft>
                      </a:pPr>
                      <a:r>
                        <a:rPr lang="hu-HU" sz="1600" b="1" dirty="0">
                          <a:solidFill>
                            <a:schemeClr val="tx2"/>
                          </a:solidFill>
                          <a:effectLst/>
                          <a:latin typeface="Times New Roman"/>
                          <a:ea typeface="Calibri"/>
                          <a:cs typeface="Times New Roman"/>
                        </a:rPr>
                        <a:t>Bérmunka</a:t>
                      </a:r>
                      <a:endParaRPr lang="hu-HU" sz="1600" dirty="0">
                        <a:solidFill>
                          <a:schemeClr val="tx2"/>
                        </a:solidFill>
                        <a:effectLst/>
                        <a:latin typeface="Calibri"/>
                        <a:ea typeface="Calibri"/>
                        <a:cs typeface="Times New Roman"/>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hu-HU" sz="1500" b="1" dirty="0" smtClean="0">
                          <a:solidFill>
                            <a:schemeClr val="tx2"/>
                          </a:solidFill>
                          <a:effectLst/>
                          <a:latin typeface="Times New Roman"/>
                          <a:ea typeface="Calibri"/>
                          <a:cs typeface="Times New Roman"/>
                        </a:rPr>
                        <a:t>kivéve</a:t>
                      </a:r>
                      <a:r>
                        <a:rPr lang="hu-HU" sz="1500" dirty="0" smtClean="0">
                          <a:solidFill>
                            <a:schemeClr val="tx2"/>
                          </a:solidFill>
                          <a:effectLst/>
                          <a:latin typeface="Times New Roman"/>
                          <a:ea typeface="Calibri"/>
                          <a:cs typeface="Times New Roman"/>
                        </a:rPr>
                        <a:t> </a:t>
                      </a:r>
                      <a:r>
                        <a:rPr lang="hu-HU" sz="1500" dirty="0">
                          <a:solidFill>
                            <a:schemeClr val="tx2"/>
                          </a:solidFill>
                          <a:effectLst/>
                          <a:latin typeface="Times New Roman"/>
                          <a:ea typeface="Calibri"/>
                          <a:cs typeface="Times New Roman"/>
                        </a:rPr>
                        <a:t>– habzó bor (</a:t>
                      </a:r>
                      <a:r>
                        <a:rPr lang="hu-HU" sz="1500" dirty="0" smtClean="0">
                          <a:solidFill>
                            <a:schemeClr val="tx2"/>
                          </a:solidFill>
                          <a:effectLst/>
                          <a:latin typeface="Times New Roman"/>
                          <a:ea typeface="Calibri"/>
                          <a:cs typeface="Times New Roman"/>
                        </a:rPr>
                        <a:t>palackos </a:t>
                      </a:r>
                      <a:r>
                        <a:rPr lang="hu-HU" sz="1500" dirty="0">
                          <a:solidFill>
                            <a:schemeClr val="tx2"/>
                          </a:solidFill>
                          <a:effectLst/>
                          <a:latin typeface="Times New Roman"/>
                          <a:ea typeface="Calibri"/>
                          <a:cs typeface="Times New Roman"/>
                        </a:rPr>
                        <a:t>erjesztésű pezsgő</a:t>
                      </a:r>
                      <a:r>
                        <a:rPr lang="hu-HU" sz="1500" dirty="0" smtClean="0">
                          <a:solidFill>
                            <a:schemeClr val="tx2"/>
                          </a:solidFill>
                          <a:effectLst/>
                          <a:latin typeface="Times New Roman"/>
                          <a:ea typeface="Calibri"/>
                          <a:cs typeface="Times New Roman"/>
                        </a:rPr>
                        <a:t>)</a:t>
                      </a:r>
                      <a:endParaRPr lang="hu-HU" sz="1500" dirty="0">
                        <a:solidFill>
                          <a:schemeClr val="tx2"/>
                        </a:solidFill>
                        <a:effectLst/>
                        <a:latin typeface="Calibri"/>
                        <a:ea typeface="Calibri"/>
                        <a:cs typeface="Times New Roman"/>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hu-HU" sz="1800" b="0" i="0" u="none" strike="noStrike" kern="1200" cap="none" spc="0" normalizeH="0" baseline="0" noProof="0" dirty="0" smtClean="0">
                          <a:ln>
                            <a:noFill/>
                          </a:ln>
                          <a:solidFill>
                            <a:schemeClr val="tx2"/>
                          </a:solidFill>
                          <a:effectLst/>
                          <a:uLnTx/>
                          <a:uFillTx/>
                          <a:latin typeface="+mn-lt"/>
                          <a:ea typeface="+mn-ea"/>
                          <a:cs typeface="+mn-cs"/>
                        </a:rPr>
                        <a:t>  </a:t>
                      </a: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hu-HU" sz="1800" dirty="0">
                        <a:solidFill>
                          <a:schemeClr val="tx2"/>
                        </a:solidFill>
                        <a:effectLst/>
                        <a:latin typeface="Calibri"/>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183">
                <a:tc rowSpan="6">
                  <a:txBody>
                    <a:bodyPr/>
                    <a:lstStyle/>
                    <a:p>
                      <a:pPr algn="l">
                        <a:lnSpc>
                          <a:spcPct val="115000"/>
                        </a:lnSpc>
                        <a:spcAft>
                          <a:spcPts val="0"/>
                        </a:spcAft>
                      </a:pPr>
                      <a:r>
                        <a:rPr lang="hu-HU" sz="1600" b="1" dirty="0" smtClean="0">
                          <a:solidFill>
                            <a:schemeClr val="tx2"/>
                          </a:solidFill>
                          <a:effectLst/>
                          <a:latin typeface="Times New Roman"/>
                          <a:ea typeface="Calibri"/>
                          <a:cs typeface="Times New Roman"/>
                        </a:rPr>
                        <a:t>Beszerzés</a:t>
                      </a:r>
                      <a:endParaRPr lang="hu-HU" sz="1600" dirty="0">
                        <a:solidFill>
                          <a:schemeClr val="tx2"/>
                        </a:solidFill>
                        <a:effectLst/>
                        <a:latin typeface="Calibri"/>
                        <a:ea typeface="Calibri"/>
                        <a:cs typeface="Times New Roman"/>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hu-HU" sz="1500" dirty="0">
                          <a:solidFill>
                            <a:schemeClr val="tx2"/>
                          </a:solidFill>
                          <a:effectLst/>
                          <a:latin typeface="Times New Roman"/>
                          <a:ea typeface="Calibri"/>
                          <a:cs typeface="Times New Roman"/>
                        </a:rPr>
                        <a:t>szőlő</a:t>
                      </a:r>
                      <a:endParaRPr lang="hu-HU" sz="1500" dirty="0">
                        <a:solidFill>
                          <a:schemeClr val="tx2"/>
                        </a:solidFill>
                        <a:effectLst/>
                        <a:latin typeface="Calibri"/>
                        <a:ea typeface="Calibri"/>
                        <a:cs typeface="Times New Roman"/>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hu-HU" sz="1800" b="0" i="0" u="none" strike="noStrike" kern="1200" cap="none" spc="0" normalizeH="0" baseline="0" noProof="0" dirty="0" smtClean="0">
                          <a:ln>
                            <a:noFill/>
                          </a:ln>
                          <a:solidFill>
                            <a:schemeClr val="tx2"/>
                          </a:solidFill>
                          <a:effectLst/>
                          <a:uLnTx/>
                          <a:uFillTx/>
                          <a:latin typeface="+mn-lt"/>
                          <a:ea typeface="+mn-ea"/>
                          <a:cs typeface="+mn-cs"/>
                        </a:rPr>
                        <a:t> </a:t>
                      </a: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ctr">
                        <a:buFont typeface="Wingdings" panose="05000000000000000000" pitchFamily="2" charset="2"/>
                        <a:buChar char="ü"/>
                      </a:pPr>
                      <a:r>
                        <a:rPr kumimoji="0" lang="hu-HU" sz="1800" b="0" i="0" u="none" strike="noStrike" kern="1200" cap="none" spc="0" normalizeH="0" baseline="0" noProof="0" dirty="0" smtClean="0">
                          <a:ln>
                            <a:noFill/>
                          </a:ln>
                          <a:solidFill>
                            <a:schemeClr val="tx2"/>
                          </a:solidFill>
                          <a:effectLst/>
                          <a:uLnTx/>
                          <a:uFillTx/>
                          <a:latin typeface="+mn-lt"/>
                          <a:ea typeface="+mn-ea"/>
                          <a:cs typeface="+mn-cs"/>
                        </a:rPr>
                        <a:t> </a:t>
                      </a:r>
                      <a:endParaRPr lang="hu-HU" sz="1800" dirty="0">
                        <a:solidFill>
                          <a:schemeClr val="tx2"/>
                        </a:solidFill>
                        <a:effectLst/>
                        <a:latin typeface="Calibri"/>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183">
                <a:tc vMerge="1">
                  <a:txBody>
                    <a:bodyPr/>
                    <a:lstStyle/>
                    <a:p>
                      <a:pPr algn="l">
                        <a:lnSpc>
                          <a:spcPct val="115000"/>
                        </a:lnSpc>
                        <a:spcAft>
                          <a:spcPts val="0"/>
                        </a:spcAft>
                      </a:pPr>
                      <a:endParaRPr lang="hu-HU" sz="1600" dirty="0">
                        <a:solidFill>
                          <a:schemeClr val="tx2"/>
                        </a:solidFill>
                        <a:effectLst/>
                        <a:latin typeface="Calibri"/>
                        <a:ea typeface="Calibri"/>
                        <a:cs typeface="Times New Roman"/>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hu-HU" sz="1500" dirty="0">
                          <a:solidFill>
                            <a:schemeClr val="tx2"/>
                          </a:solidFill>
                          <a:effectLst/>
                          <a:latin typeface="Times New Roman"/>
                          <a:ea typeface="Calibri"/>
                          <a:cs typeface="Times New Roman"/>
                        </a:rPr>
                        <a:t>szőlőmust</a:t>
                      </a:r>
                      <a:endParaRPr lang="hu-HU" sz="1500" dirty="0">
                        <a:solidFill>
                          <a:schemeClr val="tx2"/>
                        </a:solidFill>
                        <a:effectLst/>
                        <a:latin typeface="Calibri"/>
                        <a:ea typeface="Calibri"/>
                        <a:cs typeface="Times New Roman"/>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hu-HU" sz="1800" b="0" i="0" u="none" strike="noStrike" kern="1200" cap="none" spc="0" normalizeH="0" baseline="0" noProof="0" dirty="0" smtClean="0">
                          <a:ln>
                            <a:noFill/>
                          </a:ln>
                          <a:solidFill>
                            <a:schemeClr val="tx2"/>
                          </a:solidFill>
                          <a:effectLst/>
                          <a:uLnTx/>
                          <a:uFillTx/>
                          <a:latin typeface="+mn-lt"/>
                          <a:ea typeface="+mn-ea"/>
                          <a:cs typeface="+mn-cs"/>
                        </a:rPr>
                        <a:t> </a:t>
                      </a: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l" defTabSz="914400" rtl="0" eaLnBrk="1" latinLnBrk="0" hangingPunct="1">
                        <a:lnSpc>
                          <a:spcPct val="115000"/>
                        </a:lnSpc>
                        <a:spcAft>
                          <a:spcPts val="0"/>
                        </a:spcAft>
                        <a:buFont typeface="Wingdings" panose="05000000000000000000" pitchFamily="2" charset="2"/>
                        <a:buChar char="ü"/>
                      </a:pPr>
                      <a:r>
                        <a:rPr lang="hu-HU" sz="1500" kern="1200" dirty="0" smtClean="0">
                          <a:solidFill>
                            <a:schemeClr val="tx2"/>
                          </a:solidFill>
                          <a:effectLst/>
                          <a:latin typeface="Times New Roman"/>
                          <a:ea typeface="Calibri"/>
                          <a:cs typeface="Times New Roman"/>
                        </a:rPr>
                        <a:t>Belföldön előállított alkohol:1,2 </a:t>
                      </a:r>
                      <a:r>
                        <a:rPr lang="hu-HU" sz="1500" kern="1200" dirty="0" err="1" smtClean="0">
                          <a:solidFill>
                            <a:schemeClr val="tx2"/>
                          </a:solidFill>
                          <a:effectLst/>
                          <a:latin typeface="Times New Roman"/>
                          <a:ea typeface="Calibri"/>
                          <a:cs typeface="Times New Roman"/>
                        </a:rPr>
                        <a:t>tf%</a:t>
                      </a:r>
                      <a:r>
                        <a:rPr lang="hu-HU" sz="1500" kern="1200" dirty="0" smtClean="0">
                          <a:solidFill>
                            <a:schemeClr val="tx2"/>
                          </a:solidFill>
                          <a:effectLst/>
                          <a:latin typeface="Times New Roman"/>
                          <a:ea typeface="Calibri"/>
                          <a:cs typeface="Times New Roman"/>
                        </a:rPr>
                        <a:t> alatt</a:t>
                      </a:r>
                      <a:endParaRPr lang="hu-HU" sz="1500" kern="1200" dirty="0">
                        <a:solidFill>
                          <a:schemeClr val="tx2"/>
                        </a:solidFill>
                        <a:effectLst/>
                        <a:latin typeface="Times New Roman"/>
                        <a:ea typeface="Calibri"/>
                        <a:cs typeface="Times New Roman"/>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183">
                <a:tc vMerge="1">
                  <a:txBody>
                    <a:bodyPr/>
                    <a:lstStyle/>
                    <a:p>
                      <a:pPr algn="l">
                        <a:lnSpc>
                          <a:spcPct val="115000"/>
                        </a:lnSpc>
                        <a:spcAft>
                          <a:spcPts val="0"/>
                        </a:spcAft>
                      </a:pPr>
                      <a:endParaRPr lang="hu-HU" sz="1600" dirty="0">
                        <a:solidFill>
                          <a:schemeClr val="tx2"/>
                        </a:solidFill>
                        <a:effectLst/>
                        <a:latin typeface="Calibri"/>
                        <a:ea typeface="Calibri"/>
                        <a:cs typeface="Times New Roman"/>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hu-HU" sz="1500" dirty="0">
                          <a:solidFill>
                            <a:schemeClr val="tx2"/>
                          </a:solidFill>
                          <a:effectLst/>
                          <a:latin typeface="Times New Roman"/>
                          <a:ea typeface="Calibri"/>
                          <a:cs typeface="Times New Roman"/>
                        </a:rPr>
                        <a:t>sűrített, finomított must</a:t>
                      </a:r>
                      <a:endParaRPr lang="hu-HU" sz="1500" dirty="0">
                        <a:solidFill>
                          <a:schemeClr val="tx2"/>
                        </a:solidFill>
                        <a:effectLst/>
                        <a:latin typeface="Calibri"/>
                        <a:ea typeface="Calibri"/>
                        <a:cs typeface="Times New Roman"/>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hu-HU" sz="1800" b="0" i="0" u="none" strike="noStrike" kern="1200" cap="none" spc="0" normalizeH="0" baseline="0" noProof="0" dirty="0" smtClean="0">
                          <a:ln>
                            <a:noFill/>
                          </a:ln>
                          <a:solidFill>
                            <a:schemeClr val="tx2"/>
                          </a:solidFill>
                          <a:effectLst/>
                          <a:uLnTx/>
                          <a:uFillTx/>
                          <a:latin typeface="+mn-lt"/>
                          <a:ea typeface="+mn-ea"/>
                          <a:cs typeface="+mn-cs"/>
                        </a:rPr>
                        <a:t> </a:t>
                      </a: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hu-HU" sz="1800" b="0" i="0" u="none" strike="noStrike" kern="1200" cap="none" spc="0" normalizeH="0" baseline="0" noProof="0" dirty="0" smtClean="0">
                          <a:ln>
                            <a:noFill/>
                          </a:ln>
                          <a:solidFill>
                            <a:schemeClr val="tx2"/>
                          </a:solidFill>
                          <a:effectLst/>
                          <a:uLnTx/>
                          <a:uFillTx/>
                          <a:latin typeface="+mn-lt"/>
                          <a:ea typeface="+mn-ea"/>
                          <a:cs typeface="+mn-cs"/>
                        </a:rPr>
                        <a:t> </a:t>
                      </a: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183">
                <a:tc vMerge="1">
                  <a:txBody>
                    <a:bodyPr/>
                    <a:lstStyle/>
                    <a:p>
                      <a:pPr algn="l"/>
                      <a:endParaRPr lang="hu-HU" sz="1600" dirty="0">
                        <a:solidFill>
                          <a:schemeClr val="tx2"/>
                        </a:solidFill>
                        <a:effectLst/>
                        <a:latin typeface="Calibri"/>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hu-HU" sz="1500" dirty="0">
                          <a:solidFill>
                            <a:schemeClr val="tx2"/>
                          </a:solidFill>
                          <a:effectLst/>
                          <a:latin typeface="Times New Roman"/>
                          <a:ea typeface="Calibri"/>
                          <a:cs typeface="Times New Roman"/>
                        </a:rPr>
                        <a:t>csendes bor (szőlőbor)</a:t>
                      </a:r>
                      <a:endParaRPr lang="hu-HU" sz="1500" dirty="0">
                        <a:solidFill>
                          <a:schemeClr val="tx2"/>
                        </a:solidFill>
                        <a:effectLst/>
                        <a:latin typeface="Calibri"/>
                        <a:ea typeface="Calibri"/>
                        <a:cs typeface="Times New Roman"/>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hu-HU" sz="1800" b="0" i="0" u="none" strike="noStrike" kern="1200" cap="none" spc="0" normalizeH="0" baseline="0" noProof="0" dirty="0" smtClean="0">
                          <a:ln>
                            <a:noFill/>
                          </a:ln>
                          <a:solidFill>
                            <a:schemeClr val="tx2"/>
                          </a:solidFill>
                          <a:effectLst/>
                          <a:uLnTx/>
                          <a:uFillTx/>
                          <a:latin typeface="+mn-lt"/>
                          <a:ea typeface="+mn-ea"/>
                          <a:cs typeface="+mn-cs"/>
                        </a:rPr>
                        <a:t> </a:t>
                      </a: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hu-HU" sz="1800" dirty="0">
                        <a:solidFill>
                          <a:schemeClr val="tx2"/>
                        </a:solidFill>
                        <a:effectLst/>
                        <a:latin typeface="Calibri"/>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183">
                <a:tc vMerge="1">
                  <a:txBody>
                    <a:bodyPr/>
                    <a:lstStyle/>
                    <a:p>
                      <a:pPr algn="l"/>
                      <a:endParaRPr lang="hu-HU" sz="1600" dirty="0">
                        <a:solidFill>
                          <a:schemeClr val="tx2"/>
                        </a:solidFill>
                        <a:effectLst/>
                        <a:latin typeface="Calibri"/>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hu-HU" sz="1500" dirty="0">
                          <a:solidFill>
                            <a:schemeClr val="tx2"/>
                          </a:solidFill>
                          <a:effectLst/>
                          <a:latin typeface="Times New Roman"/>
                          <a:ea typeface="Calibri"/>
                          <a:cs typeface="Times New Roman"/>
                        </a:rPr>
                        <a:t>habzó bor (palackos erjesztésű pezsgő)</a:t>
                      </a:r>
                      <a:endParaRPr lang="hu-HU" sz="1500" dirty="0">
                        <a:solidFill>
                          <a:schemeClr val="tx2"/>
                        </a:solidFill>
                        <a:effectLst/>
                        <a:latin typeface="Calibri"/>
                        <a:ea typeface="Calibri"/>
                        <a:cs typeface="Times New Roman"/>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hu-HU" sz="1800" b="0" i="0" u="none" strike="noStrike" kern="1200" cap="none" spc="0" normalizeH="0" baseline="0" noProof="0" dirty="0" smtClean="0">
                        <a:ln>
                          <a:noFill/>
                        </a:ln>
                        <a:solidFill>
                          <a:schemeClr val="tx2"/>
                        </a:solidFill>
                        <a:effectLst/>
                        <a:uLnTx/>
                        <a:uFillTx/>
                        <a:latin typeface="+mn-lt"/>
                        <a:ea typeface="+mn-ea"/>
                        <a:cs typeface="+mn-cs"/>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l">
                        <a:lnSpc>
                          <a:spcPct val="115000"/>
                        </a:lnSpc>
                        <a:spcAft>
                          <a:spcPts val="0"/>
                        </a:spcAft>
                      </a:pPr>
                      <a:endParaRPr lang="hu-HU" sz="1800" dirty="0">
                        <a:solidFill>
                          <a:schemeClr val="tx2"/>
                        </a:solidFill>
                        <a:effectLst/>
                        <a:latin typeface="Calibri"/>
                        <a:ea typeface="Calibri"/>
                        <a:cs typeface="Times New Roman"/>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183">
                <a:tc vMerge="1">
                  <a:txBody>
                    <a:bodyPr/>
                    <a:lstStyle/>
                    <a:p>
                      <a:pPr algn="l"/>
                      <a:endParaRPr lang="hu-HU" sz="1600" dirty="0">
                        <a:solidFill>
                          <a:schemeClr val="tx2"/>
                        </a:solidFill>
                        <a:effectLst/>
                        <a:latin typeface="Calibri"/>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hu-HU" sz="1500" dirty="0">
                          <a:solidFill>
                            <a:schemeClr val="tx2"/>
                          </a:solidFill>
                          <a:effectLst/>
                          <a:latin typeface="Times New Roman"/>
                          <a:ea typeface="Calibri"/>
                          <a:cs typeface="Times New Roman"/>
                        </a:rPr>
                        <a:t>egyéb csendes bor („palackos fröccs”)</a:t>
                      </a:r>
                      <a:endParaRPr lang="hu-HU" sz="1500" dirty="0">
                        <a:solidFill>
                          <a:schemeClr val="tx2"/>
                        </a:solidFill>
                        <a:effectLst/>
                        <a:latin typeface="Calibri"/>
                        <a:ea typeface="Calibri"/>
                        <a:cs typeface="Times New Roman"/>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hu-HU" sz="1800" b="0" i="0" u="none" strike="noStrike" kern="1200" cap="none" spc="0" normalizeH="0" baseline="0" noProof="0" dirty="0" smtClean="0">
                          <a:ln>
                            <a:noFill/>
                          </a:ln>
                          <a:solidFill>
                            <a:schemeClr val="tx2"/>
                          </a:solidFill>
                          <a:effectLst/>
                          <a:uLnTx/>
                          <a:uFillTx/>
                          <a:latin typeface="+mn-lt"/>
                          <a:ea typeface="+mn-ea"/>
                          <a:cs typeface="+mn-cs"/>
                        </a:rPr>
                        <a:t> </a:t>
                      </a: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hu-HU" sz="1800" dirty="0">
                        <a:solidFill>
                          <a:schemeClr val="tx2"/>
                        </a:solidFill>
                        <a:effectLst/>
                        <a:latin typeface="Calibri"/>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306">
                <a:tc rowSpan="5">
                  <a:txBody>
                    <a:bodyPr/>
                    <a:lstStyle/>
                    <a:p>
                      <a:pPr algn="l">
                        <a:lnSpc>
                          <a:spcPct val="115000"/>
                        </a:lnSpc>
                        <a:spcAft>
                          <a:spcPts val="0"/>
                        </a:spcAft>
                      </a:pPr>
                      <a:r>
                        <a:rPr lang="hu-HU" sz="1600" b="1" dirty="0" smtClean="0">
                          <a:solidFill>
                            <a:schemeClr val="tx2"/>
                          </a:solidFill>
                          <a:effectLst/>
                          <a:latin typeface="Times New Roman"/>
                          <a:ea typeface="Calibri"/>
                          <a:cs typeface="Times New Roman"/>
                        </a:rPr>
                        <a:t>Értékesítés</a:t>
                      </a:r>
                      <a:endParaRPr lang="hu-HU" sz="1100" dirty="0">
                        <a:solidFill>
                          <a:schemeClr val="tx2"/>
                        </a:solidFill>
                        <a:effectLst/>
                        <a:latin typeface="Calibri"/>
                        <a:ea typeface="Calibri"/>
                        <a:cs typeface="Times New Roman"/>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hu-HU" sz="1500" dirty="0">
                          <a:solidFill>
                            <a:schemeClr val="tx2"/>
                          </a:solidFill>
                          <a:effectLst/>
                          <a:latin typeface="Times New Roman"/>
                          <a:ea typeface="Calibri"/>
                          <a:cs typeface="Times New Roman"/>
                        </a:rPr>
                        <a:t>termelői </a:t>
                      </a:r>
                      <a:r>
                        <a:rPr lang="hu-HU" sz="1500" dirty="0" smtClean="0">
                          <a:solidFill>
                            <a:schemeClr val="tx2"/>
                          </a:solidFill>
                          <a:effectLst/>
                          <a:latin typeface="Times New Roman"/>
                          <a:ea typeface="Calibri"/>
                          <a:cs typeface="Times New Roman"/>
                        </a:rPr>
                        <a:t>borkimérés (kizárólag csendes bor)</a:t>
                      </a:r>
                      <a:endParaRPr lang="hu-HU" sz="1500" dirty="0">
                        <a:solidFill>
                          <a:schemeClr val="tx2"/>
                        </a:solidFill>
                        <a:effectLst/>
                        <a:latin typeface="Calibri"/>
                        <a:ea typeface="Calibri"/>
                        <a:cs typeface="Times New Roman"/>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hu-HU" sz="1800" b="0" i="0" u="none" strike="noStrike" kern="1200" cap="none" spc="0" normalizeH="0" baseline="0" noProof="0" dirty="0" smtClean="0">
                          <a:ln>
                            <a:noFill/>
                          </a:ln>
                          <a:solidFill>
                            <a:schemeClr val="tx2"/>
                          </a:solidFill>
                          <a:effectLst/>
                          <a:uLnTx/>
                          <a:uFillTx/>
                          <a:latin typeface="+mn-lt"/>
                          <a:ea typeface="+mn-ea"/>
                          <a:cs typeface="+mn-cs"/>
                        </a:rPr>
                        <a:t> </a:t>
                      </a: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ctr">
                        <a:buFont typeface="Wingdings" panose="05000000000000000000" pitchFamily="2" charset="2"/>
                        <a:buChar char="ü"/>
                      </a:pPr>
                      <a:r>
                        <a:rPr kumimoji="0" lang="hu-HU" sz="1800" b="0" i="0" u="none" strike="noStrike" kern="1200" cap="none" spc="0" normalizeH="0" baseline="0" noProof="0" dirty="0" smtClean="0">
                          <a:ln>
                            <a:noFill/>
                          </a:ln>
                          <a:solidFill>
                            <a:schemeClr val="tx2"/>
                          </a:solidFill>
                          <a:effectLst/>
                          <a:uLnTx/>
                          <a:uFillTx/>
                          <a:latin typeface="+mn-lt"/>
                          <a:ea typeface="+mn-ea"/>
                          <a:cs typeface="+mn-cs"/>
                        </a:rPr>
                        <a:t> </a:t>
                      </a:r>
                      <a:endParaRPr lang="hu-HU" sz="1800" dirty="0">
                        <a:solidFill>
                          <a:schemeClr val="tx2"/>
                        </a:solidFill>
                        <a:effectLst/>
                        <a:latin typeface="Calibri"/>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183">
                <a:tc vMerge="1">
                  <a:txBody>
                    <a:bodyPr/>
                    <a:lstStyle/>
                    <a:p>
                      <a:pPr algn="l">
                        <a:lnSpc>
                          <a:spcPct val="115000"/>
                        </a:lnSpc>
                        <a:spcAft>
                          <a:spcPts val="0"/>
                        </a:spcAft>
                      </a:pPr>
                      <a:endParaRPr lang="hu-HU" sz="1600" dirty="0">
                        <a:solidFill>
                          <a:schemeClr val="tx2"/>
                        </a:solidFill>
                        <a:effectLst/>
                        <a:latin typeface="Calibri"/>
                        <a:ea typeface="Calibri"/>
                        <a:cs typeface="Times New Roman"/>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hu-HU" sz="1500" dirty="0">
                          <a:solidFill>
                            <a:schemeClr val="tx2"/>
                          </a:solidFill>
                          <a:effectLst/>
                          <a:latin typeface="Times New Roman"/>
                          <a:ea typeface="Calibri"/>
                          <a:cs typeface="Times New Roman"/>
                        </a:rPr>
                        <a:t>jövedéki engedélyes kereskedőnek</a:t>
                      </a:r>
                      <a:endParaRPr lang="hu-HU" sz="1500" dirty="0">
                        <a:solidFill>
                          <a:schemeClr val="tx2"/>
                        </a:solidFill>
                        <a:effectLst/>
                        <a:latin typeface="Calibri"/>
                        <a:ea typeface="Calibri"/>
                        <a:cs typeface="Times New Roman"/>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hu-HU" sz="1800" b="0" i="0" u="none" strike="noStrike" kern="1200" cap="none" spc="0" normalizeH="0" baseline="0" noProof="0" smtClean="0">
                          <a:ln>
                            <a:noFill/>
                          </a:ln>
                          <a:solidFill>
                            <a:schemeClr val="tx2"/>
                          </a:solidFill>
                          <a:effectLst/>
                          <a:uLnTx/>
                          <a:uFillTx/>
                          <a:latin typeface="+mn-lt"/>
                          <a:ea typeface="+mn-ea"/>
                          <a:cs typeface="+mn-cs"/>
                        </a:rPr>
                        <a:t> </a:t>
                      </a:r>
                      <a:endParaRPr kumimoji="0" lang="hu-HU" sz="1800" b="0" i="0" u="none" strike="noStrike" kern="1200" cap="none" spc="0" normalizeH="0" baseline="0" noProof="0" dirty="0" smtClean="0">
                        <a:ln>
                          <a:noFill/>
                        </a:ln>
                        <a:solidFill>
                          <a:schemeClr val="tx2"/>
                        </a:solidFill>
                        <a:effectLst/>
                        <a:uLnTx/>
                        <a:uFillTx/>
                        <a:latin typeface="+mn-lt"/>
                        <a:ea typeface="+mn-ea"/>
                        <a:cs typeface="+mn-cs"/>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ctr">
                        <a:buFont typeface="Wingdings" panose="05000000000000000000" pitchFamily="2" charset="2"/>
                        <a:buChar char="ü"/>
                      </a:pPr>
                      <a:r>
                        <a:rPr kumimoji="0" lang="hu-HU" sz="1800" b="0" i="0" u="none" strike="noStrike" kern="1200" cap="none" spc="0" normalizeH="0" baseline="0" noProof="0" dirty="0" smtClean="0">
                          <a:ln>
                            <a:noFill/>
                          </a:ln>
                          <a:solidFill>
                            <a:schemeClr val="tx2"/>
                          </a:solidFill>
                          <a:effectLst/>
                          <a:uLnTx/>
                          <a:uFillTx/>
                          <a:latin typeface="+mn-lt"/>
                          <a:ea typeface="+mn-ea"/>
                          <a:cs typeface="+mn-cs"/>
                        </a:rPr>
                        <a:t> </a:t>
                      </a:r>
                      <a:endParaRPr lang="hu-HU" sz="1800" dirty="0">
                        <a:solidFill>
                          <a:schemeClr val="tx2"/>
                        </a:solidFill>
                        <a:effectLst/>
                        <a:latin typeface="Calibri"/>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183">
                <a:tc vMerge="1">
                  <a:txBody>
                    <a:bodyPr/>
                    <a:lstStyle/>
                    <a:p>
                      <a:pPr algn="l">
                        <a:lnSpc>
                          <a:spcPct val="115000"/>
                        </a:lnSpc>
                        <a:spcAft>
                          <a:spcPts val="0"/>
                        </a:spcAft>
                      </a:pPr>
                      <a:endParaRPr lang="hu-HU" sz="1600" dirty="0">
                        <a:solidFill>
                          <a:schemeClr val="tx2"/>
                        </a:solidFill>
                        <a:effectLst/>
                        <a:latin typeface="Calibri"/>
                        <a:ea typeface="Calibri"/>
                        <a:cs typeface="Times New Roman"/>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hu-HU" sz="1500" dirty="0">
                          <a:solidFill>
                            <a:schemeClr val="tx2"/>
                          </a:solidFill>
                          <a:effectLst/>
                          <a:latin typeface="Times New Roman"/>
                          <a:ea typeface="Calibri"/>
                          <a:cs typeface="Times New Roman"/>
                        </a:rPr>
                        <a:t>jövedéki kiskereskedőnek</a:t>
                      </a:r>
                      <a:endParaRPr lang="hu-HU" sz="1500" dirty="0">
                        <a:solidFill>
                          <a:schemeClr val="tx2"/>
                        </a:solidFill>
                        <a:effectLst/>
                        <a:latin typeface="Calibri"/>
                        <a:ea typeface="Calibri"/>
                        <a:cs typeface="Times New Roman"/>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hu-HU" sz="1800" b="0" i="0" u="none" strike="noStrike" kern="1200" cap="none" spc="0" normalizeH="0" baseline="0" noProof="0" smtClean="0">
                          <a:ln>
                            <a:noFill/>
                          </a:ln>
                          <a:solidFill>
                            <a:schemeClr val="tx2"/>
                          </a:solidFill>
                          <a:effectLst/>
                          <a:uLnTx/>
                          <a:uFillTx/>
                          <a:latin typeface="+mn-lt"/>
                          <a:ea typeface="+mn-ea"/>
                          <a:cs typeface="+mn-cs"/>
                        </a:rPr>
                        <a:t> </a:t>
                      </a:r>
                      <a:endParaRPr kumimoji="0" lang="hu-HU" sz="1800" b="0" i="0" u="none" strike="noStrike" kern="1200" cap="none" spc="0" normalizeH="0" baseline="0" noProof="0" dirty="0" smtClean="0">
                        <a:ln>
                          <a:noFill/>
                        </a:ln>
                        <a:solidFill>
                          <a:schemeClr val="tx2"/>
                        </a:solidFill>
                        <a:effectLst/>
                        <a:uLnTx/>
                        <a:uFillTx/>
                        <a:latin typeface="+mn-lt"/>
                        <a:ea typeface="+mn-ea"/>
                        <a:cs typeface="+mn-cs"/>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ctr">
                        <a:buFont typeface="Wingdings" panose="05000000000000000000" pitchFamily="2" charset="2"/>
                        <a:buChar char="ü"/>
                      </a:pPr>
                      <a:r>
                        <a:rPr kumimoji="0" lang="hu-HU" sz="1800" b="0" i="0" u="none" strike="noStrike" kern="1200" cap="none" spc="0" normalizeH="0" baseline="0" noProof="0" dirty="0" smtClean="0">
                          <a:ln>
                            <a:noFill/>
                          </a:ln>
                          <a:solidFill>
                            <a:schemeClr val="tx2"/>
                          </a:solidFill>
                          <a:effectLst/>
                          <a:uLnTx/>
                          <a:uFillTx/>
                          <a:latin typeface="+mn-lt"/>
                          <a:ea typeface="+mn-ea"/>
                          <a:cs typeface="+mn-cs"/>
                        </a:rPr>
                        <a:t> </a:t>
                      </a:r>
                      <a:endParaRPr lang="hu-HU" sz="1800" dirty="0">
                        <a:solidFill>
                          <a:schemeClr val="tx2"/>
                        </a:solidFill>
                        <a:effectLst/>
                        <a:latin typeface="Calibri"/>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183">
                <a:tc vMerge="1">
                  <a:txBody>
                    <a:bodyPr/>
                    <a:lstStyle/>
                    <a:p>
                      <a:pPr algn="l">
                        <a:lnSpc>
                          <a:spcPct val="115000"/>
                        </a:lnSpc>
                        <a:spcAft>
                          <a:spcPts val="0"/>
                        </a:spcAft>
                      </a:pPr>
                      <a:endParaRPr lang="hu-HU" sz="1100" dirty="0">
                        <a:solidFill>
                          <a:schemeClr val="tx2"/>
                        </a:solidFill>
                        <a:effectLst/>
                        <a:latin typeface="Calibri"/>
                        <a:ea typeface="Calibri"/>
                        <a:cs typeface="Times New Roman"/>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hu-HU" sz="1500" dirty="0">
                          <a:solidFill>
                            <a:schemeClr val="tx2"/>
                          </a:solidFill>
                          <a:effectLst/>
                          <a:latin typeface="Times New Roman"/>
                          <a:ea typeface="Calibri"/>
                          <a:cs typeface="Times New Roman"/>
                        </a:rPr>
                        <a:t>tagállamba</a:t>
                      </a:r>
                      <a:endParaRPr lang="hu-HU" sz="1500" dirty="0">
                        <a:solidFill>
                          <a:schemeClr val="tx2"/>
                        </a:solidFill>
                        <a:effectLst/>
                        <a:latin typeface="Calibri"/>
                        <a:ea typeface="Calibri"/>
                        <a:cs typeface="Times New Roman"/>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hu-HU" sz="1800" b="0" i="0" u="none" strike="noStrike" kern="1200" cap="none" spc="0" normalizeH="0" baseline="0" noProof="0" smtClean="0">
                          <a:ln>
                            <a:noFill/>
                          </a:ln>
                          <a:solidFill>
                            <a:schemeClr val="tx2"/>
                          </a:solidFill>
                          <a:effectLst/>
                          <a:uLnTx/>
                          <a:uFillTx/>
                          <a:latin typeface="+mn-lt"/>
                          <a:ea typeface="+mn-ea"/>
                          <a:cs typeface="+mn-cs"/>
                        </a:rPr>
                        <a:t> </a:t>
                      </a:r>
                      <a:endParaRPr kumimoji="0" lang="hu-HU" sz="1800" b="0" i="0" u="none" strike="noStrike" kern="1200" cap="none" spc="0" normalizeH="0" baseline="0" noProof="0" dirty="0" smtClean="0">
                        <a:ln>
                          <a:noFill/>
                        </a:ln>
                        <a:solidFill>
                          <a:schemeClr val="tx2"/>
                        </a:solidFill>
                        <a:effectLst/>
                        <a:uLnTx/>
                        <a:uFillTx/>
                        <a:latin typeface="+mn-lt"/>
                        <a:ea typeface="+mn-ea"/>
                        <a:cs typeface="+mn-cs"/>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ctr">
                        <a:buFont typeface="Wingdings" panose="05000000000000000000" pitchFamily="2" charset="2"/>
                        <a:buChar char="ü"/>
                      </a:pPr>
                      <a:r>
                        <a:rPr kumimoji="0" lang="hu-HU" sz="1800" b="0" i="0" u="none" strike="noStrike" kern="1200" cap="none" spc="0" normalizeH="0" baseline="0" noProof="0" dirty="0" smtClean="0">
                          <a:ln>
                            <a:noFill/>
                          </a:ln>
                          <a:solidFill>
                            <a:schemeClr val="tx2"/>
                          </a:solidFill>
                          <a:effectLst/>
                          <a:uLnTx/>
                          <a:uFillTx/>
                          <a:latin typeface="+mn-lt"/>
                          <a:ea typeface="+mn-ea"/>
                          <a:cs typeface="+mn-cs"/>
                        </a:rPr>
                        <a:t> </a:t>
                      </a:r>
                      <a:endParaRPr lang="hu-HU" sz="1800" dirty="0">
                        <a:solidFill>
                          <a:schemeClr val="tx2"/>
                        </a:solidFill>
                        <a:effectLst/>
                        <a:latin typeface="Calibri"/>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183">
                <a:tc vMerge="1">
                  <a:txBody>
                    <a:bodyPr/>
                    <a:lstStyle/>
                    <a:p>
                      <a:pPr algn="l">
                        <a:lnSpc>
                          <a:spcPct val="115000"/>
                        </a:lnSpc>
                        <a:spcAft>
                          <a:spcPts val="0"/>
                        </a:spcAft>
                      </a:pPr>
                      <a:endParaRPr lang="hu-HU" sz="1100" dirty="0">
                        <a:solidFill>
                          <a:schemeClr val="tx2"/>
                        </a:solidFill>
                        <a:effectLst/>
                        <a:latin typeface="Calibri"/>
                        <a:ea typeface="Calibri"/>
                        <a:cs typeface="Times New Roman"/>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hu-HU" sz="1500" dirty="0">
                          <a:solidFill>
                            <a:schemeClr val="tx2"/>
                          </a:solidFill>
                          <a:effectLst/>
                          <a:latin typeface="Times New Roman"/>
                          <a:ea typeface="Calibri"/>
                          <a:cs typeface="Times New Roman"/>
                        </a:rPr>
                        <a:t>harmadik országba</a:t>
                      </a:r>
                      <a:endParaRPr lang="hu-HU" sz="1500" dirty="0">
                        <a:solidFill>
                          <a:schemeClr val="tx2"/>
                        </a:solidFill>
                        <a:effectLst/>
                        <a:latin typeface="Calibri"/>
                        <a:ea typeface="Calibri"/>
                        <a:cs typeface="Times New Roman"/>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hu-HU" sz="1800" b="0" i="0" u="none" strike="noStrike" kern="1200" cap="none" spc="0" normalizeH="0" baseline="0" noProof="0" dirty="0" smtClean="0">
                          <a:ln>
                            <a:noFill/>
                          </a:ln>
                          <a:solidFill>
                            <a:schemeClr val="tx2"/>
                          </a:solidFill>
                          <a:effectLst/>
                          <a:uLnTx/>
                          <a:uFillTx/>
                          <a:latin typeface="+mn-lt"/>
                          <a:ea typeface="+mn-ea"/>
                          <a:cs typeface="+mn-cs"/>
                        </a:rPr>
                        <a:t> </a:t>
                      </a: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ctr">
                        <a:buFont typeface="Wingdings" panose="05000000000000000000" pitchFamily="2" charset="2"/>
                        <a:buChar char="ü"/>
                      </a:pPr>
                      <a:r>
                        <a:rPr kumimoji="0" lang="hu-HU" sz="1800" b="0" i="0" u="none" strike="noStrike" kern="1200" cap="none" spc="0" normalizeH="0" baseline="0" noProof="0" dirty="0" smtClean="0">
                          <a:ln>
                            <a:noFill/>
                          </a:ln>
                          <a:solidFill>
                            <a:schemeClr val="tx2"/>
                          </a:solidFill>
                          <a:effectLst/>
                          <a:uLnTx/>
                          <a:uFillTx/>
                          <a:latin typeface="+mn-lt"/>
                          <a:ea typeface="+mn-ea"/>
                          <a:cs typeface="+mn-cs"/>
                        </a:rPr>
                        <a:t> </a:t>
                      </a:r>
                      <a:endParaRPr lang="hu-HU" sz="1800" dirty="0">
                        <a:solidFill>
                          <a:schemeClr val="tx2"/>
                        </a:solidFill>
                        <a:effectLst/>
                        <a:latin typeface="+mn-lt"/>
                      </a:endParaRPr>
                    </a:p>
                  </a:txBody>
                  <a:tcPr marL="66573" marR="66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 name="Kép 16" descr="NAV_hosszu_logo_RGB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 y="142875"/>
            <a:ext cx="128428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ím 1"/>
          <p:cNvSpPr txBox="1">
            <a:spLocks/>
          </p:cNvSpPr>
          <p:nvPr/>
        </p:nvSpPr>
        <p:spPr>
          <a:xfrm>
            <a:off x="1547813" y="110654"/>
            <a:ext cx="7488237" cy="798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hu-HU" sz="2800" b="1" dirty="0">
                <a:solidFill>
                  <a:srgbClr val="002060"/>
                </a:solidFill>
                <a:latin typeface="Times New Roman" panose="02020603050405020304" pitchFamily="18" charset="0"/>
                <a:cs typeface="Times New Roman" panose="02020603050405020304" pitchFamily="18" charset="0"/>
              </a:rPr>
              <a:t>Egyszerűsített adóraktár </a:t>
            </a:r>
            <a:r>
              <a:rPr lang="hu-HU" sz="2800" b="1" dirty="0" smtClean="0">
                <a:solidFill>
                  <a:srgbClr val="002060"/>
                </a:solidFill>
                <a:latin typeface="Times New Roman" panose="02020603050405020304" pitchFamily="18" charset="0"/>
                <a:cs typeface="Times New Roman" panose="02020603050405020304" pitchFamily="18" charset="0"/>
              </a:rPr>
              <a:t>és </a:t>
            </a:r>
          </a:p>
          <a:p>
            <a:pPr>
              <a:defRPr/>
            </a:pPr>
            <a:r>
              <a:rPr lang="hu-HU" sz="2800" b="1" dirty="0" smtClean="0">
                <a:solidFill>
                  <a:srgbClr val="002060"/>
                </a:solidFill>
                <a:latin typeface="Times New Roman" panose="02020603050405020304" pitchFamily="18" charset="0"/>
                <a:cs typeface="Times New Roman" panose="02020603050405020304" pitchFamily="18" charset="0"/>
              </a:rPr>
              <a:t>kisüzemi bortermelői tevékenység </a:t>
            </a:r>
            <a:r>
              <a:rPr lang="hu-HU" sz="2800" dirty="0" smtClean="0">
                <a:solidFill>
                  <a:srgbClr val="002060"/>
                </a:solidFill>
                <a:latin typeface="Times New Roman" panose="02020603050405020304" pitchFamily="18" charset="0"/>
                <a:cs typeface="Times New Roman" panose="02020603050405020304" pitchFamily="18" charset="0"/>
              </a:rPr>
              <a:t> </a:t>
            </a:r>
            <a:endParaRPr lang="hu-HU"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56745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Kép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94" y="22671"/>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églalap 7"/>
          <p:cNvSpPr/>
          <p:nvPr/>
        </p:nvSpPr>
        <p:spPr>
          <a:xfrm>
            <a:off x="1165225" y="3011488"/>
            <a:ext cx="6813550" cy="9223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102870" rIns="102870" bIns="102870" spcCol="1270" anchor="ctr"/>
          <a:lstStyle/>
          <a:p>
            <a:pPr defTabSz="1200150">
              <a:lnSpc>
                <a:spcPct val="90000"/>
              </a:lnSpc>
              <a:spcAft>
                <a:spcPct val="35000"/>
              </a:spcAft>
              <a:defRPr/>
            </a:pPr>
            <a:endParaRPr lang="hu-HU" sz="2700" dirty="0">
              <a:solidFill>
                <a:prstClr val="black">
                  <a:hueOff val="0"/>
                  <a:satOff val="0"/>
                  <a:lumOff val="0"/>
                  <a:alphaOff val="0"/>
                </a:prstClr>
              </a:solidFill>
              <a:latin typeface="Times New Roman" pitchFamily="18" charset="0"/>
              <a:cs typeface="Times New Roman" pitchFamily="18" charset="0"/>
            </a:endParaRPr>
          </a:p>
        </p:txBody>
      </p:sp>
      <p:sp>
        <p:nvSpPr>
          <p:cNvPr id="16388" name="Téglalap 1"/>
          <p:cNvSpPr>
            <a:spLocks noChangeArrowheads="1"/>
          </p:cNvSpPr>
          <p:nvPr/>
        </p:nvSpPr>
        <p:spPr bwMode="auto">
          <a:xfrm>
            <a:off x="179388" y="1233488"/>
            <a:ext cx="85201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842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lgn="just" eaLnBrk="1" hangingPunct="1">
              <a:spcBef>
                <a:spcPct val="0"/>
              </a:spcBef>
              <a:spcAft>
                <a:spcPts val="600"/>
              </a:spcAft>
              <a:buClr>
                <a:srgbClr val="000000"/>
              </a:buClr>
              <a:buFont typeface="Arial" charset="0"/>
              <a:buNone/>
            </a:pPr>
            <a:endParaRPr lang="hu-HU" altLang="hu-HU" sz="1200">
              <a:solidFill>
                <a:srgbClr val="000000"/>
              </a:solidFill>
              <a:latin typeface="Times New Roman" pitchFamily="18" charset="0"/>
              <a:cs typeface="Times New Roman" pitchFamily="18" charset="0"/>
            </a:endParaRPr>
          </a:p>
          <a:p>
            <a:pPr lvl="1" algn="just" eaLnBrk="1" hangingPunct="1">
              <a:spcBef>
                <a:spcPct val="0"/>
              </a:spcBef>
              <a:spcAft>
                <a:spcPts val="600"/>
              </a:spcAft>
              <a:buClr>
                <a:srgbClr val="000000"/>
              </a:buClr>
              <a:buFont typeface="Arial" charset="0"/>
              <a:buNone/>
            </a:pPr>
            <a:endParaRPr lang="hu-HU" altLang="hu-HU" sz="1200">
              <a:solidFill>
                <a:srgbClr val="000000"/>
              </a:solidFill>
              <a:latin typeface="Times New Roman" pitchFamily="18" charset="0"/>
              <a:cs typeface="Times New Roman" pitchFamily="18" charset="0"/>
            </a:endParaRPr>
          </a:p>
        </p:txBody>
      </p:sp>
      <p:sp>
        <p:nvSpPr>
          <p:cNvPr id="4" name="Tartalom helye 3"/>
          <p:cNvSpPr>
            <a:spLocks noGrp="1"/>
          </p:cNvSpPr>
          <p:nvPr>
            <p:ph idx="1"/>
          </p:nvPr>
        </p:nvSpPr>
        <p:spPr>
          <a:xfrm>
            <a:off x="318294" y="1196752"/>
            <a:ext cx="8507412" cy="5328592"/>
          </a:xfrm>
        </p:spPr>
        <p:txBody>
          <a:bodyPr>
            <a:normAutofit/>
          </a:bodyPr>
          <a:lstStyle/>
          <a:p>
            <a:pPr marL="273050" indent="-273050" algn="just">
              <a:lnSpc>
                <a:spcPct val="120000"/>
              </a:lnSpc>
              <a:spcBef>
                <a:spcPts val="0"/>
              </a:spcBef>
              <a:buFont typeface="Wingdings" panose="05000000000000000000" pitchFamily="2" charset="2"/>
              <a:buChar char="§"/>
            </a:pPr>
            <a:r>
              <a:rPr lang="hu-HU" sz="2800" b="1" dirty="0" smtClean="0">
                <a:solidFill>
                  <a:schemeClr val="tx2"/>
                </a:solidFill>
                <a:latin typeface="Times New Roman" panose="02020603050405020304" pitchFamily="18" charset="0"/>
                <a:cs typeface="Times New Roman" panose="02020603050405020304" pitchFamily="18" charset="0"/>
              </a:rPr>
              <a:t>Általánostól eltérő szabályozás</a:t>
            </a:r>
          </a:p>
          <a:p>
            <a:pPr marL="273050" indent="-273050" algn="just">
              <a:lnSpc>
                <a:spcPct val="120000"/>
              </a:lnSpc>
              <a:spcBef>
                <a:spcPts val="0"/>
              </a:spcBef>
              <a:buFont typeface="Wingdings" panose="05000000000000000000" pitchFamily="2" charset="2"/>
              <a:buChar char="§"/>
            </a:pPr>
            <a:endParaRPr lang="hu-HU" sz="1000" dirty="0">
              <a:solidFill>
                <a:schemeClr val="tx2"/>
              </a:solidFill>
              <a:latin typeface="Times New Roman" panose="02020603050405020304" pitchFamily="18" charset="0"/>
              <a:cs typeface="Times New Roman" panose="02020603050405020304" pitchFamily="18" charset="0"/>
            </a:endParaRPr>
          </a:p>
          <a:p>
            <a:pPr marL="530225" lvl="1" algn="just">
              <a:spcAft>
                <a:spcPts val="600"/>
              </a:spcAft>
              <a:buFont typeface="Arial" panose="020B0604020202020204" pitchFamily="34" charset="0"/>
              <a:buChar char="•"/>
            </a:pPr>
            <a:r>
              <a:rPr lang="hu-HU" sz="2600" dirty="0" smtClean="0">
                <a:solidFill>
                  <a:schemeClr val="tx2"/>
                </a:solidFill>
                <a:latin typeface="Times New Roman" panose="02020603050405020304" pitchFamily="18" charset="0"/>
                <a:cs typeface="Times New Roman" panose="02020603050405020304" pitchFamily="18" charset="0"/>
              </a:rPr>
              <a:t>Nem kell jövedéki biztosítékot nyújtani a palackos erjesztésű habzóbor után </a:t>
            </a:r>
            <a:r>
              <a:rPr lang="hu-HU" sz="2600" u="sng" dirty="0" smtClean="0">
                <a:solidFill>
                  <a:srgbClr val="FF0000"/>
                </a:solidFill>
                <a:latin typeface="Times New Roman" panose="02020603050405020304" pitchFamily="18" charset="0"/>
                <a:ea typeface="Calibri"/>
                <a:cs typeface="Times New Roman" panose="02020603050405020304" pitchFamily="18" charset="0"/>
              </a:rPr>
              <a:t>kivéve</a:t>
            </a:r>
            <a:r>
              <a:rPr lang="hu-HU" sz="2600" dirty="0" smtClean="0">
                <a:solidFill>
                  <a:schemeClr val="tx2"/>
                </a:solidFill>
                <a:latin typeface="Times New Roman" panose="02020603050405020304" pitchFamily="18" charset="0"/>
                <a:ea typeface="Calibri"/>
                <a:cs typeface="Times New Roman" panose="02020603050405020304" pitchFamily="18" charset="0"/>
              </a:rPr>
              <a:t>, ha az Art. szerint kockázatos adózó, </a:t>
            </a:r>
            <a:r>
              <a:rPr lang="hu-HU" sz="2600" dirty="0" smtClean="0">
                <a:solidFill>
                  <a:srgbClr val="FF0000"/>
                </a:solidFill>
                <a:latin typeface="Times New Roman" panose="02020603050405020304" pitchFamily="18" charset="0"/>
                <a:ea typeface="Calibri"/>
                <a:cs typeface="Times New Roman" panose="02020603050405020304" pitchFamily="18" charset="0"/>
              </a:rPr>
              <a:t>akkor 250 ezer Ft</a:t>
            </a:r>
            <a:r>
              <a:rPr lang="hu-HU" sz="2600" dirty="0" smtClean="0">
                <a:solidFill>
                  <a:schemeClr val="tx2"/>
                </a:solidFill>
                <a:latin typeface="Times New Roman" panose="02020603050405020304" pitchFamily="18" charset="0"/>
                <a:ea typeface="Calibri"/>
                <a:cs typeface="Times New Roman" panose="02020603050405020304" pitchFamily="18" charset="0"/>
              </a:rPr>
              <a:t>,</a:t>
            </a:r>
          </a:p>
          <a:p>
            <a:pPr marL="530225" lvl="1" algn="just">
              <a:spcAft>
                <a:spcPts val="600"/>
              </a:spcAft>
              <a:buFont typeface="Arial" panose="020B0604020202020204" pitchFamily="34" charset="0"/>
              <a:buChar char="•"/>
            </a:pPr>
            <a:r>
              <a:rPr lang="hu-HU" sz="2600" dirty="0" smtClean="0">
                <a:solidFill>
                  <a:schemeClr val="tx2"/>
                </a:solidFill>
                <a:latin typeface="Times New Roman" panose="02020603050405020304" pitchFamily="18" charset="0"/>
                <a:ea typeface="Calibri"/>
                <a:cs typeface="Times New Roman" panose="02020603050405020304" pitchFamily="18" charset="0"/>
              </a:rPr>
              <a:t>Nem kötelező az elektronikus nyilvántartás vezetés</a:t>
            </a:r>
          </a:p>
          <a:p>
            <a:pPr marL="530225" lvl="1" algn="just">
              <a:spcAft>
                <a:spcPts val="600"/>
              </a:spcAft>
              <a:buFont typeface="Arial" panose="020B0604020202020204" pitchFamily="34" charset="0"/>
              <a:buChar char="•"/>
            </a:pPr>
            <a:r>
              <a:rPr lang="hu-HU" sz="2600" dirty="0" smtClean="0">
                <a:solidFill>
                  <a:schemeClr val="tx2"/>
                </a:solidFill>
                <a:latin typeface="Times New Roman" panose="02020603050405020304" pitchFamily="18" charset="0"/>
                <a:ea typeface="Calibri"/>
                <a:cs typeface="Times New Roman" panose="02020603050405020304" pitchFamily="18" charset="0"/>
              </a:rPr>
              <a:t>Nincs napi adatszolgáltatási kötelezettség </a:t>
            </a:r>
          </a:p>
        </p:txBody>
      </p:sp>
      <p:pic>
        <p:nvPicPr>
          <p:cNvPr id="10" name="Kép 16" descr="NAV_hosszu_logo_RGB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 y="142875"/>
            <a:ext cx="128428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ím 1"/>
          <p:cNvSpPr txBox="1">
            <a:spLocks/>
          </p:cNvSpPr>
          <p:nvPr/>
        </p:nvSpPr>
        <p:spPr>
          <a:xfrm>
            <a:off x="1403649" y="116632"/>
            <a:ext cx="7560840"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hu-HU" sz="2800" b="1" dirty="0" smtClean="0">
                <a:solidFill>
                  <a:srgbClr val="002060"/>
                </a:solidFill>
                <a:latin typeface="Times New Roman" pitchFamily="18" charset="0"/>
                <a:cs typeface="Times New Roman" pitchFamily="18" charset="0"/>
              </a:rPr>
              <a:t>Egyszerűsített adóraktár</a:t>
            </a:r>
          </a:p>
        </p:txBody>
      </p:sp>
    </p:spTree>
    <p:extLst>
      <p:ext uri="{BB962C8B-B14F-4D97-AF65-F5344CB8AC3E}">
        <p14:creationId xmlns:p14="http://schemas.microsoft.com/office/powerpoint/2010/main" val="3767069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Kép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églalap 7"/>
          <p:cNvSpPr/>
          <p:nvPr/>
        </p:nvSpPr>
        <p:spPr>
          <a:xfrm>
            <a:off x="1165225" y="3011488"/>
            <a:ext cx="6813550" cy="9223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102870" rIns="102870" bIns="102870" spcCol="1270" anchor="ctr"/>
          <a:lstStyle/>
          <a:p>
            <a:pPr defTabSz="1200150">
              <a:lnSpc>
                <a:spcPct val="90000"/>
              </a:lnSpc>
              <a:spcAft>
                <a:spcPct val="35000"/>
              </a:spcAft>
              <a:defRPr/>
            </a:pPr>
            <a:endParaRPr lang="hu-HU" sz="2700" dirty="0">
              <a:solidFill>
                <a:prstClr val="black">
                  <a:hueOff val="0"/>
                  <a:satOff val="0"/>
                  <a:lumOff val="0"/>
                  <a:alphaOff val="0"/>
                </a:prstClr>
              </a:solidFill>
              <a:latin typeface="Times New Roman" pitchFamily="18" charset="0"/>
              <a:cs typeface="Times New Roman" pitchFamily="18" charset="0"/>
            </a:endParaRPr>
          </a:p>
        </p:txBody>
      </p:sp>
      <p:sp>
        <p:nvSpPr>
          <p:cNvPr id="16388" name="Téglalap 1"/>
          <p:cNvSpPr>
            <a:spLocks noChangeArrowheads="1"/>
          </p:cNvSpPr>
          <p:nvPr/>
        </p:nvSpPr>
        <p:spPr bwMode="auto">
          <a:xfrm>
            <a:off x="179388" y="1233488"/>
            <a:ext cx="85201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842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lgn="just" eaLnBrk="1" hangingPunct="1">
              <a:spcBef>
                <a:spcPct val="0"/>
              </a:spcBef>
              <a:spcAft>
                <a:spcPts val="600"/>
              </a:spcAft>
              <a:buClr>
                <a:srgbClr val="000000"/>
              </a:buClr>
              <a:buFont typeface="Arial" charset="0"/>
              <a:buNone/>
            </a:pPr>
            <a:endParaRPr lang="hu-HU" altLang="hu-HU" sz="1200">
              <a:solidFill>
                <a:srgbClr val="000000"/>
              </a:solidFill>
              <a:latin typeface="Times New Roman" pitchFamily="18" charset="0"/>
              <a:cs typeface="Times New Roman" pitchFamily="18" charset="0"/>
            </a:endParaRPr>
          </a:p>
          <a:p>
            <a:pPr lvl="1" algn="just" eaLnBrk="1" hangingPunct="1">
              <a:spcBef>
                <a:spcPct val="0"/>
              </a:spcBef>
              <a:spcAft>
                <a:spcPts val="600"/>
              </a:spcAft>
              <a:buClr>
                <a:srgbClr val="000000"/>
              </a:buClr>
              <a:buFont typeface="Arial" charset="0"/>
              <a:buNone/>
            </a:pPr>
            <a:endParaRPr lang="hu-HU" altLang="hu-HU" sz="1200">
              <a:solidFill>
                <a:srgbClr val="000000"/>
              </a:solidFill>
              <a:latin typeface="Times New Roman" pitchFamily="18" charset="0"/>
              <a:cs typeface="Times New Roman" pitchFamily="18" charset="0"/>
            </a:endParaRPr>
          </a:p>
        </p:txBody>
      </p:sp>
      <p:sp>
        <p:nvSpPr>
          <p:cNvPr id="4" name="Tartalom helye 3"/>
          <p:cNvSpPr>
            <a:spLocks noGrp="1"/>
          </p:cNvSpPr>
          <p:nvPr>
            <p:ph idx="1"/>
          </p:nvPr>
        </p:nvSpPr>
        <p:spPr>
          <a:xfrm>
            <a:off x="318294" y="1196752"/>
            <a:ext cx="8507412" cy="5328592"/>
          </a:xfrm>
        </p:spPr>
        <p:txBody>
          <a:bodyPr>
            <a:normAutofit/>
          </a:bodyPr>
          <a:lstStyle/>
          <a:p>
            <a:pPr marL="273050" indent="-273050" algn="just">
              <a:spcBef>
                <a:spcPts val="0"/>
              </a:spcBef>
              <a:spcAft>
                <a:spcPts val="600"/>
              </a:spcAft>
              <a:buFont typeface="Wingdings" panose="05000000000000000000" pitchFamily="2" charset="2"/>
              <a:buChar char="§"/>
            </a:pPr>
            <a:r>
              <a:rPr lang="hu-HU" sz="2400" b="1" dirty="0" smtClean="0">
                <a:solidFill>
                  <a:schemeClr val="tx2"/>
                </a:solidFill>
                <a:latin typeface="Times New Roman" panose="02020603050405020304" pitchFamily="18" charset="0"/>
                <a:cs typeface="Times New Roman" panose="02020603050405020304" pitchFamily="18" charset="0"/>
              </a:rPr>
              <a:t>A kérelmező </a:t>
            </a:r>
          </a:p>
          <a:p>
            <a:pPr marL="530225" lvl="1" algn="just">
              <a:spcBef>
                <a:spcPts val="0"/>
              </a:spcBef>
              <a:spcAft>
                <a:spcPts val="600"/>
              </a:spcAft>
              <a:buFont typeface="Arial" panose="020B0604020202020204" pitchFamily="34" charset="0"/>
              <a:buChar char="•"/>
            </a:pPr>
            <a:r>
              <a:rPr lang="hu-HU" sz="2600" dirty="0" smtClean="0">
                <a:solidFill>
                  <a:schemeClr val="tx2"/>
                </a:solidFill>
                <a:latin typeface="Times New Roman" panose="02020603050405020304" pitchFamily="18" charset="0"/>
                <a:cs typeface="Times New Roman" panose="02020603050405020304" pitchFamily="18" charset="0"/>
              </a:rPr>
              <a:t>nem áll csőd-, felszámolási vagy végelszámolási eljárás alatt,</a:t>
            </a:r>
          </a:p>
          <a:p>
            <a:pPr marL="530225" lvl="1" algn="just">
              <a:spcBef>
                <a:spcPts val="0"/>
              </a:spcBef>
              <a:spcAft>
                <a:spcPts val="600"/>
              </a:spcAft>
              <a:buFont typeface="Arial" panose="020B0604020202020204" pitchFamily="34" charset="0"/>
              <a:buChar char="•"/>
            </a:pPr>
            <a:r>
              <a:rPr lang="hu-HU" sz="2600" dirty="0" smtClean="0">
                <a:solidFill>
                  <a:schemeClr val="tx2"/>
                </a:solidFill>
                <a:latin typeface="Times New Roman" panose="02020603050405020304" pitchFamily="18" charset="0"/>
                <a:cs typeface="Times New Roman" panose="02020603050405020304" pitchFamily="18" charset="0"/>
              </a:rPr>
              <a:t>nincs meg nem fizetett köztartozása, tb-járulék tartozása részletfizetési vagy fizetési halasztás kivételével,</a:t>
            </a:r>
          </a:p>
          <a:p>
            <a:pPr marL="530225" lvl="1" algn="just">
              <a:spcBef>
                <a:spcPts val="0"/>
              </a:spcBef>
              <a:spcAft>
                <a:spcPts val="600"/>
              </a:spcAft>
              <a:buFont typeface="Arial" panose="020B0604020202020204" pitchFamily="34" charset="0"/>
              <a:buChar char="•"/>
            </a:pPr>
            <a:r>
              <a:rPr lang="hu-HU" sz="2600" dirty="0" smtClean="0">
                <a:solidFill>
                  <a:schemeClr val="tx2"/>
                </a:solidFill>
                <a:latin typeface="Times New Roman" panose="02020603050405020304" pitchFamily="18" charset="0"/>
                <a:cs typeface="Times New Roman" panose="02020603050405020304" pitchFamily="18" charset="0"/>
              </a:rPr>
              <a:t>rendelkezik a tevékenység végzéséhez előírt hatósági engedéllyel, </a:t>
            </a:r>
          </a:p>
          <a:p>
            <a:pPr marL="530225" lvl="1" algn="just">
              <a:spcBef>
                <a:spcPts val="0"/>
              </a:spcBef>
              <a:spcAft>
                <a:spcPts val="600"/>
              </a:spcAft>
              <a:buFont typeface="Arial" panose="020B0604020202020204" pitchFamily="34" charset="0"/>
              <a:buChar char="•"/>
            </a:pPr>
            <a:r>
              <a:rPr lang="hu-HU" sz="2600" dirty="0" smtClean="0">
                <a:solidFill>
                  <a:schemeClr val="tx2"/>
                </a:solidFill>
                <a:latin typeface="Times New Roman" panose="02020603050405020304" pitchFamily="18" charset="0"/>
                <a:cs typeface="Times New Roman" panose="02020603050405020304" pitchFamily="18" charset="0"/>
              </a:rPr>
              <a:t>a tevékenység végzéséhez és az ellenőrzések folytatásához szükséges tárgyi feltételek adottak,</a:t>
            </a:r>
          </a:p>
          <a:p>
            <a:pPr marL="530225" lvl="1">
              <a:spcBef>
                <a:spcPts val="0"/>
              </a:spcBef>
              <a:spcAft>
                <a:spcPts val="600"/>
              </a:spcAft>
              <a:buFont typeface="Arial" panose="020B0604020202020204" pitchFamily="34" charset="0"/>
              <a:buChar char="•"/>
            </a:pPr>
            <a:r>
              <a:rPr lang="hu-HU" sz="2600" dirty="0" smtClean="0">
                <a:solidFill>
                  <a:schemeClr val="tx2"/>
                </a:solidFill>
                <a:latin typeface="Times New Roman" panose="02020603050405020304" pitchFamily="18" charset="0"/>
                <a:cs typeface="Times New Roman" panose="02020603050405020304" pitchFamily="18" charset="0"/>
              </a:rPr>
              <a:t> büntetlen előéletűnek minősül* </a:t>
            </a:r>
          </a:p>
          <a:p>
            <a:pPr marL="244475" lvl="1" indent="0">
              <a:spcBef>
                <a:spcPts val="0"/>
              </a:spcBef>
              <a:spcAft>
                <a:spcPts val="600"/>
              </a:spcAft>
              <a:buNone/>
            </a:pPr>
            <a:endParaRPr lang="hu-HU" sz="2600" dirty="0" smtClean="0">
              <a:solidFill>
                <a:schemeClr val="tx2"/>
              </a:solidFill>
              <a:latin typeface="Times New Roman" panose="02020603050405020304" pitchFamily="18" charset="0"/>
              <a:cs typeface="Times New Roman" panose="02020603050405020304" pitchFamily="18" charset="0"/>
            </a:endParaRPr>
          </a:p>
          <a:p>
            <a:pPr marL="0" indent="0">
              <a:buNone/>
            </a:pPr>
            <a:r>
              <a:rPr lang="hu-HU" sz="1600" dirty="0" smtClean="0">
                <a:solidFill>
                  <a:schemeClr val="tx2"/>
                </a:solidFill>
                <a:latin typeface="Times New Roman" panose="02020603050405020304" pitchFamily="18" charset="0"/>
                <a:cs typeface="Times New Roman" panose="02020603050405020304" pitchFamily="18" charset="0"/>
              </a:rPr>
              <a:t>* </a:t>
            </a:r>
            <a:r>
              <a:rPr lang="hu-HU" sz="1600" dirty="0" err="1" smtClean="0">
                <a:solidFill>
                  <a:schemeClr val="tx2"/>
                </a:solidFill>
                <a:latin typeface="Times New Roman" panose="02020603050405020304" pitchFamily="18" charset="0"/>
                <a:cs typeface="Times New Roman" panose="02020603050405020304" pitchFamily="18" charset="0"/>
              </a:rPr>
              <a:t>Jöt</a:t>
            </a:r>
            <a:r>
              <a:rPr lang="hu-HU" sz="1600" dirty="0" smtClean="0">
                <a:solidFill>
                  <a:schemeClr val="tx2"/>
                </a:solidFill>
                <a:latin typeface="Times New Roman" panose="02020603050405020304" pitchFamily="18" charset="0"/>
                <a:cs typeface="Times New Roman" panose="02020603050405020304" pitchFamily="18" charset="0"/>
              </a:rPr>
              <a:t>. 14. § (1) g) pont</a:t>
            </a:r>
          </a:p>
        </p:txBody>
      </p:sp>
      <p:pic>
        <p:nvPicPr>
          <p:cNvPr id="10" name="Kép 16" descr="NAV_hosszu_logo_RGB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 y="142875"/>
            <a:ext cx="128428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ím 1"/>
          <p:cNvSpPr txBox="1">
            <a:spLocks/>
          </p:cNvSpPr>
          <p:nvPr/>
        </p:nvSpPr>
        <p:spPr>
          <a:xfrm>
            <a:off x="1403649" y="116632"/>
            <a:ext cx="7560840"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hu-HU" sz="2800" b="1" dirty="0" smtClean="0">
                <a:solidFill>
                  <a:srgbClr val="002060"/>
                </a:solidFill>
                <a:latin typeface="Times New Roman" pitchFamily="18" charset="0"/>
                <a:cs typeface="Times New Roman" pitchFamily="18" charset="0"/>
              </a:rPr>
              <a:t>Egyszerűsített adóraktári engedély feltétele I</a:t>
            </a:r>
          </a:p>
        </p:txBody>
      </p:sp>
    </p:spTree>
    <p:extLst>
      <p:ext uri="{BB962C8B-B14F-4D97-AF65-F5344CB8AC3E}">
        <p14:creationId xmlns:p14="http://schemas.microsoft.com/office/powerpoint/2010/main" val="2435858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Kép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94" y="22671"/>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églalap 7"/>
          <p:cNvSpPr/>
          <p:nvPr/>
        </p:nvSpPr>
        <p:spPr>
          <a:xfrm>
            <a:off x="1165225" y="3011488"/>
            <a:ext cx="6813550" cy="9223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102870" rIns="102870" bIns="102870" spcCol="1270" anchor="ctr"/>
          <a:lstStyle/>
          <a:p>
            <a:pPr defTabSz="1200150">
              <a:lnSpc>
                <a:spcPct val="90000"/>
              </a:lnSpc>
              <a:spcAft>
                <a:spcPct val="35000"/>
              </a:spcAft>
              <a:defRPr/>
            </a:pPr>
            <a:endParaRPr lang="hu-HU" sz="2700" dirty="0">
              <a:solidFill>
                <a:prstClr val="black">
                  <a:hueOff val="0"/>
                  <a:satOff val="0"/>
                  <a:lumOff val="0"/>
                  <a:alphaOff val="0"/>
                </a:prstClr>
              </a:solidFill>
              <a:latin typeface="Times New Roman" pitchFamily="18" charset="0"/>
              <a:cs typeface="Times New Roman" pitchFamily="18" charset="0"/>
            </a:endParaRPr>
          </a:p>
        </p:txBody>
      </p:sp>
      <p:sp>
        <p:nvSpPr>
          <p:cNvPr id="16388" name="Téglalap 1"/>
          <p:cNvSpPr>
            <a:spLocks noChangeArrowheads="1"/>
          </p:cNvSpPr>
          <p:nvPr/>
        </p:nvSpPr>
        <p:spPr bwMode="auto">
          <a:xfrm>
            <a:off x="179388" y="1233488"/>
            <a:ext cx="85201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842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lgn="just" eaLnBrk="1" hangingPunct="1">
              <a:spcBef>
                <a:spcPct val="0"/>
              </a:spcBef>
              <a:spcAft>
                <a:spcPts val="600"/>
              </a:spcAft>
              <a:buClr>
                <a:srgbClr val="000000"/>
              </a:buClr>
              <a:buFont typeface="Arial" charset="0"/>
              <a:buNone/>
            </a:pPr>
            <a:endParaRPr lang="hu-HU" altLang="hu-HU" sz="1200">
              <a:solidFill>
                <a:srgbClr val="000000"/>
              </a:solidFill>
              <a:latin typeface="Times New Roman" pitchFamily="18" charset="0"/>
              <a:cs typeface="Times New Roman" pitchFamily="18" charset="0"/>
            </a:endParaRPr>
          </a:p>
          <a:p>
            <a:pPr lvl="1" algn="just" eaLnBrk="1" hangingPunct="1">
              <a:spcBef>
                <a:spcPct val="0"/>
              </a:spcBef>
              <a:spcAft>
                <a:spcPts val="600"/>
              </a:spcAft>
              <a:buClr>
                <a:srgbClr val="000000"/>
              </a:buClr>
              <a:buFont typeface="Arial" charset="0"/>
              <a:buNone/>
            </a:pPr>
            <a:endParaRPr lang="hu-HU" altLang="hu-HU" sz="1200">
              <a:solidFill>
                <a:srgbClr val="000000"/>
              </a:solidFill>
              <a:latin typeface="Times New Roman" pitchFamily="18" charset="0"/>
              <a:cs typeface="Times New Roman" pitchFamily="18" charset="0"/>
            </a:endParaRPr>
          </a:p>
        </p:txBody>
      </p:sp>
      <p:sp>
        <p:nvSpPr>
          <p:cNvPr id="4" name="Tartalom helye 3"/>
          <p:cNvSpPr>
            <a:spLocks noGrp="1"/>
          </p:cNvSpPr>
          <p:nvPr>
            <p:ph idx="1"/>
          </p:nvPr>
        </p:nvSpPr>
        <p:spPr>
          <a:xfrm>
            <a:off x="318294" y="1196752"/>
            <a:ext cx="8507412" cy="5328592"/>
          </a:xfrm>
        </p:spPr>
        <p:txBody>
          <a:bodyPr>
            <a:normAutofit fontScale="92500" lnSpcReduction="10000"/>
          </a:bodyPr>
          <a:lstStyle/>
          <a:p>
            <a:pPr marL="530225" lvl="1" algn="just">
              <a:spcBef>
                <a:spcPts val="0"/>
              </a:spcBef>
              <a:spcAft>
                <a:spcPts val="600"/>
              </a:spcAft>
              <a:buFont typeface="Arial" panose="020B0604020202020204" pitchFamily="34" charset="0"/>
              <a:buChar char="•"/>
            </a:pPr>
            <a:endParaRPr lang="hu-HU" sz="2600" dirty="0" smtClean="0">
              <a:solidFill>
                <a:schemeClr val="tx2"/>
              </a:solidFill>
              <a:latin typeface="Times New Roman" panose="02020603050405020304" pitchFamily="18" charset="0"/>
              <a:cs typeface="Times New Roman" panose="02020603050405020304" pitchFamily="18" charset="0"/>
            </a:endParaRPr>
          </a:p>
          <a:p>
            <a:pPr marL="530225" lvl="1" algn="just">
              <a:spcBef>
                <a:spcPts val="0"/>
              </a:spcBef>
              <a:spcAft>
                <a:spcPts val="600"/>
              </a:spcAft>
              <a:buFont typeface="Arial" panose="020B0604020202020204" pitchFamily="34" charset="0"/>
              <a:buChar char="•"/>
            </a:pPr>
            <a:r>
              <a:rPr lang="hu-HU" sz="2400" dirty="0" smtClean="0">
                <a:solidFill>
                  <a:schemeClr val="tx2"/>
                </a:solidFill>
                <a:latin typeface="Times New Roman" panose="02020603050405020304" pitchFamily="18" charset="0"/>
                <a:cs typeface="Times New Roman" panose="02020603050405020304" pitchFamily="18" charset="0"/>
              </a:rPr>
              <a:t>adóraktárként használt ingatlan, helyiség használati jogcímét igazoló okirat bemutatása, </a:t>
            </a:r>
          </a:p>
          <a:p>
            <a:pPr marL="530225" lvl="1" algn="just">
              <a:spcBef>
                <a:spcPts val="0"/>
              </a:spcBef>
              <a:spcAft>
                <a:spcPts val="600"/>
              </a:spcAft>
              <a:buFont typeface="Arial" panose="020B0604020202020204" pitchFamily="34" charset="0"/>
              <a:buChar char="•"/>
            </a:pPr>
            <a:r>
              <a:rPr lang="hu-HU" sz="2400" dirty="0" smtClean="0">
                <a:solidFill>
                  <a:schemeClr val="tx2"/>
                </a:solidFill>
                <a:latin typeface="Times New Roman" panose="02020603050405020304" pitchFamily="18" charset="0"/>
                <a:cs typeface="Times New Roman" panose="02020603050405020304" pitchFamily="18" charset="0"/>
              </a:rPr>
              <a:t>az adóraktári telephely helyszínrajza  – a tárolóedények helye, azonosító jele, űrtartalom szerint feltüntetve,</a:t>
            </a:r>
          </a:p>
          <a:p>
            <a:pPr marL="530225" lvl="1" algn="just">
              <a:spcBef>
                <a:spcPts val="0"/>
              </a:spcBef>
              <a:spcAft>
                <a:spcPts val="600"/>
              </a:spcAft>
              <a:buFont typeface="Arial" panose="020B0604020202020204" pitchFamily="34" charset="0"/>
              <a:buChar char="•"/>
            </a:pPr>
            <a:r>
              <a:rPr lang="hu-HU" sz="2400" dirty="0" smtClean="0">
                <a:solidFill>
                  <a:schemeClr val="tx2"/>
                </a:solidFill>
                <a:latin typeface="Times New Roman" panose="02020603050405020304" pitchFamily="18" charset="0"/>
                <a:cs typeface="Times New Roman" panose="02020603050405020304" pitchFamily="18" charset="0"/>
              </a:rPr>
              <a:t>NÉBIH által kiadott borászati üzemengedély,</a:t>
            </a:r>
          </a:p>
          <a:p>
            <a:pPr marL="530225" lvl="1" algn="just">
              <a:spcBef>
                <a:spcPts val="0"/>
              </a:spcBef>
              <a:spcAft>
                <a:spcPts val="600"/>
              </a:spcAft>
              <a:buFont typeface="Arial" panose="020B0604020202020204" pitchFamily="34" charset="0"/>
              <a:buChar char="•"/>
            </a:pPr>
            <a:r>
              <a:rPr lang="hu-HU" sz="2400" dirty="0" smtClean="0">
                <a:solidFill>
                  <a:schemeClr val="tx2"/>
                </a:solidFill>
                <a:latin typeface="Times New Roman" panose="02020603050405020304" pitchFamily="18" charset="0"/>
                <a:cs typeface="Times New Roman" panose="02020603050405020304" pitchFamily="18" charset="0"/>
              </a:rPr>
              <a:t>papír alapú okmányok (BKO, EKO) aláírására jogosult személyek aláírás mintája*</a:t>
            </a:r>
          </a:p>
          <a:p>
            <a:pPr marL="530225" lvl="1" algn="just">
              <a:spcBef>
                <a:spcPts val="0"/>
              </a:spcBef>
              <a:spcAft>
                <a:spcPts val="600"/>
              </a:spcAft>
              <a:buFont typeface="Arial" panose="020B0604020202020204" pitchFamily="34" charset="0"/>
              <a:buChar char="•"/>
            </a:pPr>
            <a:r>
              <a:rPr lang="hu-HU" sz="2400" dirty="0" smtClean="0">
                <a:solidFill>
                  <a:schemeClr val="tx2"/>
                </a:solidFill>
                <a:latin typeface="Times New Roman" panose="02020603050405020304" pitchFamily="18" charset="0"/>
                <a:cs typeface="Times New Roman" panose="02020603050405020304" pitchFamily="18" charset="0"/>
              </a:rPr>
              <a:t>a termék előállítás, felhasználás és biztonságos tárolás, a mennyiségi számbavételéhez szükséges tárgyi feltételek megléte,</a:t>
            </a:r>
          </a:p>
          <a:p>
            <a:pPr marL="530225" lvl="1" algn="just">
              <a:spcBef>
                <a:spcPts val="0"/>
              </a:spcBef>
              <a:spcAft>
                <a:spcPts val="600"/>
              </a:spcAft>
              <a:buFont typeface="Arial" panose="020B0604020202020204" pitchFamily="34" charset="0"/>
              <a:buChar char="•"/>
            </a:pPr>
            <a:r>
              <a:rPr lang="hu-HU" sz="2400" dirty="0" smtClean="0">
                <a:solidFill>
                  <a:schemeClr val="tx2"/>
                </a:solidFill>
                <a:latin typeface="Times New Roman" panose="02020603050405020304" pitchFamily="18" charset="0"/>
                <a:cs typeface="Times New Roman" panose="02020603050405020304" pitchFamily="18" charset="0"/>
              </a:rPr>
              <a:t>az adó-és vámhatósággal kapcsolatot tartó személy kijelölése és bejelentése</a:t>
            </a:r>
          </a:p>
          <a:p>
            <a:pPr>
              <a:buNone/>
            </a:pPr>
            <a:endParaRPr lang="hu-HU" sz="2800" dirty="0" smtClean="0">
              <a:solidFill>
                <a:schemeClr val="tx2"/>
              </a:solidFill>
              <a:latin typeface="Times New Roman" pitchFamily="18" charset="0"/>
              <a:cs typeface="Times New Roman" pitchFamily="18" charset="0"/>
            </a:endParaRPr>
          </a:p>
          <a:p>
            <a:r>
              <a:rPr lang="hu-HU" sz="1700" dirty="0" smtClean="0">
                <a:solidFill>
                  <a:schemeClr val="tx2"/>
                </a:solidFill>
                <a:latin typeface="Times New Roman" pitchFamily="18" charset="0"/>
                <a:cs typeface="Times New Roman" pitchFamily="18" charset="0"/>
              </a:rPr>
              <a:t>* </a:t>
            </a:r>
            <a:r>
              <a:rPr lang="hu-HU" sz="1700" dirty="0" err="1" smtClean="0">
                <a:solidFill>
                  <a:schemeClr val="tx2"/>
                </a:solidFill>
                <a:latin typeface="Times New Roman" pitchFamily="18" charset="0"/>
                <a:cs typeface="Times New Roman" pitchFamily="18" charset="0"/>
              </a:rPr>
              <a:t>Jöt</a:t>
            </a:r>
            <a:r>
              <a:rPr lang="hu-HU" sz="1700" dirty="0" smtClean="0">
                <a:solidFill>
                  <a:schemeClr val="tx2"/>
                </a:solidFill>
                <a:latin typeface="Times New Roman" pitchFamily="18" charset="0"/>
                <a:cs typeface="Times New Roman" pitchFamily="18" charset="0"/>
              </a:rPr>
              <a:t>. vhr.2. § (2) bekezdés g) pontja</a:t>
            </a:r>
          </a:p>
          <a:p>
            <a:pPr marL="0" indent="0">
              <a:buNone/>
            </a:pPr>
            <a:endParaRPr lang="hu-HU" sz="2400" dirty="0">
              <a:solidFill>
                <a:schemeClr val="tx2"/>
              </a:solidFill>
              <a:latin typeface="Times New Roman" panose="02020603050405020304" pitchFamily="18" charset="0"/>
              <a:cs typeface="Times New Roman" panose="02020603050405020304" pitchFamily="18" charset="0"/>
            </a:endParaRPr>
          </a:p>
        </p:txBody>
      </p:sp>
      <p:pic>
        <p:nvPicPr>
          <p:cNvPr id="10" name="Kép 16" descr="NAV_hosszu_logo_RGB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 y="142875"/>
            <a:ext cx="128428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ím 1"/>
          <p:cNvSpPr txBox="1">
            <a:spLocks/>
          </p:cNvSpPr>
          <p:nvPr/>
        </p:nvSpPr>
        <p:spPr>
          <a:xfrm>
            <a:off x="1403649" y="116632"/>
            <a:ext cx="7560840"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hu-HU" sz="2800" b="1" dirty="0" smtClean="0">
                <a:solidFill>
                  <a:srgbClr val="002060"/>
                </a:solidFill>
                <a:latin typeface="Times New Roman" pitchFamily="18" charset="0"/>
                <a:cs typeface="Times New Roman" pitchFamily="18" charset="0"/>
              </a:rPr>
              <a:t>Egyszerűsített adóraktári engedély feltétele II</a:t>
            </a:r>
          </a:p>
        </p:txBody>
      </p:sp>
    </p:spTree>
    <p:extLst>
      <p:ext uri="{BB962C8B-B14F-4D97-AF65-F5344CB8AC3E}">
        <p14:creationId xmlns:p14="http://schemas.microsoft.com/office/powerpoint/2010/main" val="2435858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3690</TotalTime>
  <Words>3667</Words>
  <Application>Microsoft Office PowerPoint</Application>
  <PresentationFormat>Diavetítés a képernyőre (4:3 oldalarány)</PresentationFormat>
  <Paragraphs>470</Paragraphs>
  <Slides>22</Slides>
  <Notes>22</Notes>
  <HiddenSlides>0</HiddenSlides>
  <MMClips>0</MMClips>
  <ScaleCrop>false</ScaleCrop>
  <HeadingPairs>
    <vt:vector size="4" baseType="variant">
      <vt:variant>
        <vt:lpstr>Téma</vt:lpstr>
      </vt:variant>
      <vt:variant>
        <vt:i4>1</vt:i4>
      </vt:variant>
      <vt:variant>
        <vt:lpstr>Diacímek</vt:lpstr>
      </vt:variant>
      <vt:variant>
        <vt:i4>22</vt:i4>
      </vt:variant>
    </vt:vector>
  </HeadingPairs>
  <TitlesOfParts>
    <vt:vector size="23" baseType="lpstr">
      <vt:lpstr>Office-téma</vt:lpstr>
      <vt:lpstr> A jövedéki adóról szóló 2016. évi LXVIII. törvény </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Köszönöm a figyelmet!</vt:lpstr>
    </vt:vector>
  </TitlesOfParts>
  <Company>Nemzeti Adó- és Vámhivatal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Borászati termékek jövedéki szabályozásának változása</dc:title>
  <dc:creator>Pécseliné Vrabecz Ágnes</dc:creator>
  <cp:lastModifiedBy>Berta János</cp:lastModifiedBy>
  <cp:revision>308</cp:revision>
  <cp:lastPrinted>2017-05-16T06:30:02Z</cp:lastPrinted>
  <dcterms:created xsi:type="dcterms:W3CDTF">2016-05-23T13:14:15Z</dcterms:created>
  <dcterms:modified xsi:type="dcterms:W3CDTF">2017-05-26T14:58:06Z</dcterms:modified>
</cp:coreProperties>
</file>